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726" r:id="rId1"/>
    <p:sldMasterId id="2147483741" r:id="rId2"/>
  </p:sldMasterIdLst>
  <p:notesMasterIdLst>
    <p:notesMasterId r:id="rId61"/>
  </p:notesMasterIdLst>
  <p:handoutMasterIdLst>
    <p:handoutMasterId r:id="rId62"/>
  </p:handoutMasterIdLst>
  <p:sldIdLst>
    <p:sldId id="1018" r:id="rId3"/>
    <p:sldId id="841" r:id="rId4"/>
    <p:sldId id="1039" r:id="rId5"/>
    <p:sldId id="1046" r:id="rId6"/>
    <p:sldId id="1044" r:id="rId7"/>
    <p:sldId id="842" r:id="rId8"/>
    <p:sldId id="844" r:id="rId9"/>
    <p:sldId id="1011" r:id="rId10"/>
    <p:sldId id="1012" r:id="rId11"/>
    <p:sldId id="1013" r:id="rId12"/>
    <p:sldId id="1014" r:id="rId13"/>
    <p:sldId id="1017" r:id="rId14"/>
    <p:sldId id="845" r:id="rId15"/>
    <p:sldId id="846" r:id="rId16"/>
    <p:sldId id="1019" r:id="rId17"/>
    <p:sldId id="849" r:id="rId18"/>
    <p:sldId id="970" r:id="rId19"/>
    <p:sldId id="872" r:id="rId20"/>
    <p:sldId id="1024" r:id="rId21"/>
    <p:sldId id="874" r:id="rId22"/>
    <p:sldId id="878" r:id="rId23"/>
    <p:sldId id="879" r:id="rId24"/>
    <p:sldId id="881" r:id="rId25"/>
    <p:sldId id="882" r:id="rId26"/>
    <p:sldId id="1041" r:id="rId27"/>
    <p:sldId id="884" r:id="rId28"/>
    <p:sldId id="1025" r:id="rId29"/>
    <p:sldId id="886" r:id="rId30"/>
    <p:sldId id="1042" r:id="rId31"/>
    <p:sldId id="1043" r:id="rId32"/>
    <p:sldId id="1047" r:id="rId33"/>
    <p:sldId id="1048" r:id="rId34"/>
    <p:sldId id="977" r:id="rId35"/>
    <p:sldId id="813" r:id="rId36"/>
    <p:sldId id="978" r:id="rId37"/>
    <p:sldId id="816" r:id="rId38"/>
    <p:sldId id="1020" r:id="rId39"/>
    <p:sldId id="1021" r:id="rId40"/>
    <p:sldId id="1022" r:id="rId41"/>
    <p:sldId id="1023" r:id="rId42"/>
    <p:sldId id="827" r:id="rId43"/>
    <p:sldId id="828" r:id="rId44"/>
    <p:sldId id="942" r:id="rId45"/>
    <p:sldId id="1010" r:id="rId46"/>
    <p:sldId id="983" r:id="rId47"/>
    <p:sldId id="1050" r:id="rId48"/>
    <p:sldId id="1051" r:id="rId49"/>
    <p:sldId id="1028" r:id="rId50"/>
    <p:sldId id="1029" r:id="rId51"/>
    <p:sldId id="1030" r:id="rId52"/>
    <p:sldId id="1045" r:id="rId53"/>
    <p:sldId id="1031" r:id="rId54"/>
    <p:sldId id="1032" r:id="rId55"/>
    <p:sldId id="450" r:id="rId56"/>
    <p:sldId id="451" r:id="rId57"/>
    <p:sldId id="1049" r:id="rId58"/>
    <p:sldId id="452" r:id="rId59"/>
    <p:sldId id="453" r:id="rId60"/>
  </p:sldIdLst>
  <p:sldSz cx="9144000" cy="6858000" type="screen4x3"/>
  <p:notesSz cx="6858000" cy="9144000"/>
  <p:defaultTextStyle>
    <a:defPPr>
      <a:defRPr lang="en-US"/>
    </a:defPPr>
    <a:lvl1pPr algn="l" rtl="0" eaLnBrk="0" fontAlgn="base" hangingPunct="0">
      <a:spcBef>
        <a:spcPct val="0"/>
      </a:spcBef>
      <a:spcAft>
        <a:spcPct val="0"/>
      </a:spcAft>
      <a:defRPr sz="2000" b="1"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000" b="1"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000" b="1"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000" b="1"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000" b="1" kern="1200">
        <a:solidFill>
          <a:schemeClr val="tx1"/>
        </a:solidFill>
        <a:latin typeface="Times New Roman" pitchFamily="18" charset="0"/>
        <a:ea typeface="+mn-ea"/>
        <a:cs typeface="+mn-cs"/>
      </a:defRPr>
    </a:lvl5pPr>
    <a:lvl6pPr marL="2286000" algn="l" defTabSz="914400" rtl="0" eaLnBrk="1" latinLnBrk="0" hangingPunct="1">
      <a:defRPr sz="2000" b="1" kern="1200">
        <a:solidFill>
          <a:schemeClr val="tx1"/>
        </a:solidFill>
        <a:latin typeface="Times New Roman" pitchFamily="18" charset="0"/>
        <a:ea typeface="+mn-ea"/>
        <a:cs typeface="+mn-cs"/>
      </a:defRPr>
    </a:lvl6pPr>
    <a:lvl7pPr marL="2743200" algn="l" defTabSz="914400" rtl="0" eaLnBrk="1" latinLnBrk="0" hangingPunct="1">
      <a:defRPr sz="2000" b="1" kern="1200">
        <a:solidFill>
          <a:schemeClr val="tx1"/>
        </a:solidFill>
        <a:latin typeface="Times New Roman" pitchFamily="18" charset="0"/>
        <a:ea typeface="+mn-ea"/>
        <a:cs typeface="+mn-cs"/>
      </a:defRPr>
    </a:lvl7pPr>
    <a:lvl8pPr marL="3200400" algn="l" defTabSz="914400" rtl="0" eaLnBrk="1" latinLnBrk="0" hangingPunct="1">
      <a:defRPr sz="2000" b="1" kern="1200">
        <a:solidFill>
          <a:schemeClr val="tx1"/>
        </a:solidFill>
        <a:latin typeface="Times New Roman" pitchFamily="18" charset="0"/>
        <a:ea typeface="+mn-ea"/>
        <a:cs typeface="+mn-cs"/>
      </a:defRPr>
    </a:lvl8pPr>
    <a:lvl9pPr marL="3657600" algn="l" defTabSz="914400" rtl="0" eaLnBrk="1" latinLnBrk="0" hangingPunct="1">
      <a:defRPr sz="2000" b="1" kern="1200">
        <a:solidFill>
          <a:schemeClr val="tx1"/>
        </a:solidFill>
        <a:latin typeface="Times New Roman" pitchFamily="18"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3300"/>
    <a:srgbClr val="0000CC"/>
    <a:srgbClr val="3333FF"/>
    <a:srgbClr val="FFFFFF"/>
    <a:srgbClr val="FF0000"/>
    <a:srgbClr val="0000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667" autoAdjust="0"/>
    <p:restoredTop sz="95400" autoAdjust="0"/>
  </p:normalViewPr>
  <p:slideViewPr>
    <p:cSldViewPr>
      <p:cViewPr varScale="1">
        <p:scale>
          <a:sx n="72" d="100"/>
          <a:sy n="72" d="100"/>
        </p:scale>
        <p:origin x="607" y="45"/>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70" d="100"/>
        <a:sy n="70" d="100"/>
      </p:scale>
      <p:origin x="0" y="888"/>
    </p:cViewPr>
  </p:sorterViewPr>
  <p:notesViewPr>
    <p:cSldViewPr>
      <p:cViewPr varScale="1">
        <p:scale>
          <a:sx n="43" d="100"/>
          <a:sy n="43" d="100"/>
        </p:scale>
        <p:origin x="-2379" y="-57"/>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presProps" Target="pres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61"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12.wmf"/><Relationship Id="rId1" Type="http://schemas.openxmlformats.org/officeDocument/2006/relationships/image" Target="../media/image11.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6.wmf"/><Relationship Id="rId2" Type="http://schemas.openxmlformats.org/officeDocument/2006/relationships/image" Target="../media/image15.wmf"/><Relationship Id="rId1" Type="http://schemas.openxmlformats.org/officeDocument/2006/relationships/image" Target="../media/image14.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9.wmf"/><Relationship Id="rId2" Type="http://schemas.openxmlformats.org/officeDocument/2006/relationships/image" Target="../media/image18.wmf"/><Relationship Id="rId1" Type="http://schemas.openxmlformats.org/officeDocument/2006/relationships/image" Target="../media/image17.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0.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1.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3.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30.w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36.wmf"/><Relationship Id="rId2" Type="http://schemas.openxmlformats.org/officeDocument/2006/relationships/image" Target="../media/image35.wmf"/><Relationship Id="rId1" Type="http://schemas.openxmlformats.org/officeDocument/2006/relationships/image" Target="../media/image34.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1BD26A1-E474-4E40-AA6B-E3DA9064E8DB}" type="datetimeFigureOut">
              <a:rPr lang="zh-CN" altLang="en-US" smtClean="0"/>
              <a:pPr/>
              <a:t>2023/2/20</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44CC993E-3971-4A6E-AB96-D51CA3A2E21C}" type="slidenum">
              <a:rPr lang="zh-CN" altLang="en-US" smtClean="0"/>
              <a:pPr/>
              <a:t>‹#›</a:t>
            </a:fld>
            <a:endParaRPr lang="zh-CN" altLang="en-US"/>
          </a:p>
        </p:txBody>
      </p:sp>
    </p:spTree>
    <p:extLst>
      <p:ext uri="{BB962C8B-B14F-4D97-AF65-F5344CB8AC3E}">
        <p14:creationId xmlns:p14="http://schemas.microsoft.com/office/powerpoint/2010/main" val="112795015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4099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pPr>
              <a:defRPr/>
            </a:pPr>
            <a:endParaRPr lang="en-US"/>
          </a:p>
        </p:txBody>
      </p:sp>
      <p:sp>
        <p:nvSpPr>
          <p:cNvPr id="340995" name="Rectangle 3"/>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pPr>
              <a:defRPr/>
            </a:pPr>
            <a:endParaRPr lang="en-US"/>
          </a:p>
        </p:txBody>
      </p:sp>
      <p:sp>
        <p:nvSpPr>
          <p:cNvPr id="17412"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0997"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40998"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pPr>
              <a:defRPr/>
            </a:pPr>
            <a:endParaRPr lang="en-US"/>
          </a:p>
        </p:txBody>
      </p:sp>
      <p:sp>
        <p:nvSpPr>
          <p:cNvPr id="340999"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pPr>
              <a:defRPr/>
            </a:pPr>
            <a:fld id="{4C554E34-F0A9-43E7-A75E-6363291F165A}" type="slidenum">
              <a:rPr lang="en-US"/>
              <a:pPr>
                <a:defRPr/>
              </a:pPr>
              <a:t>‹#›</a:t>
            </a:fld>
            <a:endParaRPr lang="en-US"/>
          </a:p>
        </p:txBody>
      </p:sp>
    </p:spTree>
    <p:extLst>
      <p:ext uri="{BB962C8B-B14F-4D97-AF65-F5344CB8AC3E}">
        <p14:creationId xmlns:p14="http://schemas.microsoft.com/office/powerpoint/2010/main" val="1159265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6"/>
          <p:cNvSpPr>
            <a:spLocks noGrp="1" noChangeArrowheads="1"/>
          </p:cNvSpPr>
          <p:nvPr>
            <p:ph type="ftr" sz="quarter" idx="4"/>
          </p:nvPr>
        </p:nvSpPr>
        <p:spPr>
          <a:noFill/>
          <a:ln>
            <a:miter lim="800000"/>
            <a:headEnd/>
            <a:tailEnd/>
          </a:ln>
        </p:spPr>
        <p:txBody>
          <a:bodyPr/>
          <a:lstStyle/>
          <a:p>
            <a:pPr eaLnBrk="1" hangingPunct="1"/>
            <a:r>
              <a:rPr lang="en-US" altLang="zh-CN">
                <a:latin typeface="Arial" charset="0"/>
              </a:rPr>
              <a:t>© School of Computer Science and Technology, SWUST </a:t>
            </a:r>
          </a:p>
        </p:txBody>
      </p:sp>
      <p:sp>
        <p:nvSpPr>
          <p:cNvPr id="22531" name="Rectangle 7"/>
          <p:cNvSpPr>
            <a:spLocks noGrp="1" noChangeArrowheads="1"/>
          </p:cNvSpPr>
          <p:nvPr>
            <p:ph type="sldNum" sz="quarter" idx="5"/>
          </p:nvPr>
        </p:nvSpPr>
        <p:spPr>
          <a:noFill/>
          <a:ln>
            <a:miter lim="800000"/>
            <a:headEnd/>
            <a:tailEnd/>
          </a:ln>
        </p:spPr>
        <p:txBody>
          <a:bodyPr/>
          <a:lstStyle/>
          <a:p>
            <a:pPr eaLnBrk="1" hangingPunct="1"/>
            <a:fld id="{C6707A4E-3D0A-48AC-AF10-B3BBC09F6379}" type="slidenum">
              <a:rPr lang="en-US" altLang="zh-CN" smtClean="0">
                <a:latin typeface="Arial" charset="0"/>
              </a:rPr>
              <a:pPr eaLnBrk="1" hangingPunct="1"/>
              <a:t>12</a:t>
            </a:fld>
            <a:endParaRPr lang="en-US" altLang="zh-CN">
              <a:latin typeface="Arial" charset="0"/>
            </a:endParaRPr>
          </a:p>
        </p:txBody>
      </p:sp>
      <p:sp>
        <p:nvSpPr>
          <p:cNvPr id="22532" name="Rectangle 2"/>
          <p:cNvSpPr>
            <a:spLocks noGrp="1" noRot="1" noChangeAspect="1" noChangeArrowheads="1" noTextEdit="1"/>
          </p:cNvSpPr>
          <p:nvPr>
            <p:ph type="sldImg"/>
          </p:nvPr>
        </p:nvSpPr>
        <p:spPr>
          <a:ln/>
        </p:spPr>
      </p:sp>
      <p:sp>
        <p:nvSpPr>
          <p:cNvPr id="22533" name="Rectangle 3"/>
          <p:cNvSpPr>
            <a:spLocks noGrp="1" noChangeArrowheads="1"/>
          </p:cNvSpPr>
          <p:nvPr>
            <p:ph type="body" idx="1"/>
          </p:nvPr>
        </p:nvSpPr>
        <p:spPr>
          <a:noFill/>
        </p:spPr>
        <p:txBody>
          <a:bodyPr/>
          <a:lstStyle/>
          <a:p>
            <a:pPr eaLnBrk="1" hangingPunct="1"/>
            <a:endParaRPr lang="zh-CN" altLang="zh-C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Image Placeholder 1"/>
          <p:cNvSpPr>
            <a:spLocks noGrp="1" noRot="1" noChangeAspect="1" noTextEdit="1"/>
          </p:cNvSpPr>
          <p:nvPr>
            <p:ph type="sldImg"/>
          </p:nvPr>
        </p:nvSpPr>
        <p:spPr>
          <a:xfrm>
            <a:off x="1150938" y="692150"/>
            <a:ext cx="4556125" cy="3416300"/>
          </a:xfrm>
          <a:ln/>
        </p:spPr>
      </p:sp>
      <p:sp>
        <p:nvSpPr>
          <p:cNvPr id="2355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p:txBody>
      </p:sp>
    </p:spTree>
    <p:extLst>
      <p:ext uri="{BB962C8B-B14F-4D97-AF65-F5344CB8AC3E}">
        <p14:creationId xmlns:p14="http://schemas.microsoft.com/office/powerpoint/2010/main" val="11208280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Image Placeholder 1"/>
          <p:cNvSpPr>
            <a:spLocks noGrp="1" noRot="1" noChangeAspect="1" noTextEdit="1"/>
          </p:cNvSpPr>
          <p:nvPr>
            <p:ph type="sldImg"/>
          </p:nvPr>
        </p:nvSpPr>
        <p:spPr>
          <a:xfrm>
            <a:off x="1150938" y="692150"/>
            <a:ext cx="4556125" cy="3416300"/>
          </a:xfrm>
          <a:ln/>
        </p:spPr>
      </p:sp>
      <p:sp>
        <p:nvSpPr>
          <p:cNvPr id="2355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p:txBody>
      </p:sp>
    </p:spTree>
    <p:extLst>
      <p:ext uri="{BB962C8B-B14F-4D97-AF65-F5344CB8AC3E}">
        <p14:creationId xmlns:p14="http://schemas.microsoft.com/office/powerpoint/2010/main" val="33936485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Image Placeholder 1"/>
          <p:cNvSpPr>
            <a:spLocks noGrp="1" noRot="1" noChangeAspect="1" noTextEdit="1"/>
          </p:cNvSpPr>
          <p:nvPr>
            <p:ph type="sldImg"/>
          </p:nvPr>
        </p:nvSpPr>
        <p:spPr>
          <a:xfrm>
            <a:off x="1150938" y="692150"/>
            <a:ext cx="4556125" cy="3416300"/>
          </a:xfrm>
          <a:ln/>
        </p:spPr>
      </p:sp>
      <p:sp>
        <p:nvSpPr>
          <p:cNvPr id="2355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p:txBody>
      </p:sp>
    </p:spTree>
    <p:extLst>
      <p:ext uri="{BB962C8B-B14F-4D97-AF65-F5344CB8AC3E}">
        <p14:creationId xmlns:p14="http://schemas.microsoft.com/office/powerpoint/2010/main" val="35673392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Image Placeholder 1"/>
          <p:cNvSpPr>
            <a:spLocks noGrp="1" noRot="1" noChangeAspect="1" noTextEdit="1"/>
          </p:cNvSpPr>
          <p:nvPr>
            <p:ph type="sldImg"/>
          </p:nvPr>
        </p:nvSpPr>
        <p:spPr>
          <a:xfrm>
            <a:off x="1150938" y="692150"/>
            <a:ext cx="4556125" cy="3416300"/>
          </a:xfrm>
          <a:ln/>
        </p:spPr>
      </p:sp>
      <p:sp>
        <p:nvSpPr>
          <p:cNvPr id="2355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p:txBody>
      </p:sp>
    </p:spTree>
    <p:extLst>
      <p:ext uri="{BB962C8B-B14F-4D97-AF65-F5344CB8AC3E}">
        <p14:creationId xmlns:p14="http://schemas.microsoft.com/office/powerpoint/2010/main" val="5812464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Image Placeholder 1"/>
          <p:cNvSpPr>
            <a:spLocks noGrp="1" noRot="1" noChangeAspect="1" noTextEdit="1"/>
          </p:cNvSpPr>
          <p:nvPr>
            <p:ph type="sldImg"/>
          </p:nvPr>
        </p:nvSpPr>
        <p:spPr>
          <a:xfrm>
            <a:off x="1150938" y="692150"/>
            <a:ext cx="4556125" cy="3416300"/>
          </a:xfrm>
          <a:ln/>
        </p:spPr>
      </p:sp>
      <p:sp>
        <p:nvSpPr>
          <p:cNvPr id="2355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t>Use “search” as</a:t>
            </a:r>
            <a:r>
              <a:rPr lang="en-US" baseline="0" dirty="0"/>
              <a:t> an example to explain “average case”.</a:t>
            </a:r>
            <a:endParaRPr lang="en-US" dirty="0"/>
          </a:p>
          <a:p>
            <a:r>
              <a:rPr lang="en-US" dirty="0"/>
              <a:t>Average</a:t>
            </a:r>
            <a:r>
              <a:rPr lang="en-US" baseline="0" dirty="0"/>
              <a:t> case: One may assume that all possible input instances have the same probability to occur. But in practice, different instances often have different probabilities. For example, students’ GPA values do not have uniform distribution among the possible values in [0, 4].</a:t>
            </a:r>
            <a:endParaRPr lang="en-US" dirty="0"/>
          </a:p>
        </p:txBody>
      </p:sp>
    </p:spTree>
    <p:extLst>
      <p:ext uri="{BB962C8B-B14F-4D97-AF65-F5344CB8AC3E}">
        <p14:creationId xmlns:p14="http://schemas.microsoft.com/office/powerpoint/2010/main" val="8408113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E77C090C-070F-40D8-8BFA-06B7D2A7CD5F}" type="slidenum">
              <a:rPr lang="en-US" altLang="zh-CN"/>
              <a:pPr eaLnBrk="1" hangingPunct="1"/>
              <a:t>31</a:t>
            </a:fld>
            <a:endParaRPr lang="en-US" altLang="zh-CN"/>
          </a:p>
        </p:txBody>
      </p:sp>
      <p:sp>
        <p:nvSpPr>
          <p:cNvPr id="46083" name="Rectangle 2"/>
          <p:cNvSpPr>
            <a:spLocks noGrp="1" noRot="1" noChangeAspect="1" noChangeArrowheads="1" noTextEdit="1"/>
          </p:cNvSpPr>
          <p:nvPr>
            <p:ph type="sldImg"/>
          </p:nvPr>
        </p:nvSpPr>
        <p:spPr>
          <a:ln/>
        </p:spPr>
      </p:sp>
      <p:sp>
        <p:nvSpPr>
          <p:cNvPr id="460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latin typeface="Arial" panose="020B0604020202020204" pitchFamily="34" charset="0"/>
            </a:endParaRPr>
          </a:p>
        </p:txBody>
      </p:sp>
    </p:spTree>
    <p:extLst>
      <p:ext uri="{BB962C8B-B14F-4D97-AF65-F5344CB8AC3E}">
        <p14:creationId xmlns:p14="http://schemas.microsoft.com/office/powerpoint/2010/main" val="2491597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Image Placeholder 1"/>
          <p:cNvSpPr>
            <a:spLocks noGrp="1" noRot="1" noChangeAspect="1" noTextEdit="1"/>
          </p:cNvSpPr>
          <p:nvPr>
            <p:ph type="sldImg"/>
          </p:nvPr>
        </p:nvSpPr>
        <p:spPr>
          <a:xfrm>
            <a:off x="1150938" y="692150"/>
            <a:ext cx="4556125" cy="3416300"/>
          </a:xfrm>
          <a:ln/>
        </p:spPr>
      </p:sp>
      <p:sp>
        <p:nvSpPr>
          <p:cNvPr id="2355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b="0" dirty="0"/>
          </a:p>
        </p:txBody>
      </p:sp>
    </p:spTree>
    <p:extLst>
      <p:ext uri="{BB962C8B-B14F-4D97-AF65-F5344CB8AC3E}">
        <p14:creationId xmlns:p14="http://schemas.microsoft.com/office/powerpoint/2010/main" val="6588842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Image Placeholder 1"/>
          <p:cNvSpPr>
            <a:spLocks noGrp="1" noRot="1" noChangeAspect="1" noTextEdit="1"/>
          </p:cNvSpPr>
          <p:nvPr>
            <p:ph type="sldImg"/>
          </p:nvPr>
        </p:nvSpPr>
        <p:spPr>
          <a:xfrm>
            <a:off x="1150938" y="692150"/>
            <a:ext cx="4556125" cy="3416300"/>
          </a:xfrm>
          <a:ln/>
        </p:spPr>
      </p:sp>
      <p:sp>
        <p:nvSpPr>
          <p:cNvPr id="2355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b="0" dirty="0"/>
              <a:t>Answer: true, true,</a:t>
            </a:r>
            <a:r>
              <a:rPr lang="en-US" b="0" baseline="0" dirty="0"/>
              <a:t> true, false, true, false</a:t>
            </a:r>
            <a:endParaRPr lang="en-US" b="0" dirty="0"/>
          </a:p>
        </p:txBody>
      </p:sp>
    </p:spTree>
    <p:extLst>
      <p:ext uri="{BB962C8B-B14F-4D97-AF65-F5344CB8AC3E}">
        <p14:creationId xmlns:p14="http://schemas.microsoft.com/office/powerpoint/2010/main" val="27927086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Image Placeholder 1"/>
          <p:cNvSpPr>
            <a:spLocks noGrp="1" noRot="1" noChangeAspect="1" noTextEdit="1"/>
          </p:cNvSpPr>
          <p:nvPr>
            <p:ph type="sldImg"/>
          </p:nvPr>
        </p:nvSpPr>
        <p:spPr>
          <a:xfrm>
            <a:off x="1150938" y="692150"/>
            <a:ext cx="4556125" cy="3416300"/>
          </a:xfrm>
          <a:ln/>
        </p:spPr>
      </p:sp>
      <p:sp>
        <p:nvSpPr>
          <p:cNvPr id="2355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b="0" dirty="0"/>
          </a:p>
        </p:txBody>
      </p:sp>
    </p:spTree>
    <p:extLst>
      <p:ext uri="{BB962C8B-B14F-4D97-AF65-F5344CB8AC3E}">
        <p14:creationId xmlns:p14="http://schemas.microsoft.com/office/powerpoint/2010/main" val="20316242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Image Placeholder 1"/>
          <p:cNvSpPr>
            <a:spLocks noGrp="1" noRot="1" noChangeAspect="1" noTextEdit="1"/>
          </p:cNvSpPr>
          <p:nvPr>
            <p:ph type="sldImg"/>
          </p:nvPr>
        </p:nvSpPr>
        <p:spPr>
          <a:xfrm>
            <a:off x="1150938" y="692150"/>
            <a:ext cx="4556125" cy="3416300"/>
          </a:xfrm>
          <a:ln/>
        </p:spPr>
      </p:sp>
      <p:sp>
        <p:nvSpPr>
          <p:cNvPr id="2355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b="0" dirty="0"/>
              <a:t>Answer:</a:t>
            </a:r>
            <a:r>
              <a:rPr lang="en-US" b="0" baseline="0" dirty="0"/>
              <a:t> true. True, false, true, true, true</a:t>
            </a:r>
            <a:endParaRPr lang="en-US" b="0" dirty="0"/>
          </a:p>
        </p:txBody>
      </p:sp>
    </p:spTree>
    <p:extLst>
      <p:ext uri="{BB962C8B-B14F-4D97-AF65-F5344CB8AC3E}">
        <p14:creationId xmlns:p14="http://schemas.microsoft.com/office/powerpoint/2010/main" val="11743504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A9A2C271-88B3-4C9B-A56E-D398B75A0AD5}" type="slidenum">
              <a:rPr lang="en-US" altLang="zh-CN" smtClean="0"/>
              <a:pPr>
                <a:spcBef>
                  <a:spcPct val="0"/>
                </a:spcBef>
              </a:pPr>
              <a:t>13</a:t>
            </a:fld>
            <a:endParaRPr lang="en-US" altLang="zh-CN"/>
          </a:p>
        </p:txBody>
      </p:sp>
      <p:sp>
        <p:nvSpPr>
          <p:cNvPr id="26627" name="Rectangle 2"/>
          <p:cNvSpPr>
            <a:spLocks noGrp="1" noRot="1" noChangeAspect="1" noChangeArrowheads="1" noTextEdit="1"/>
          </p:cNvSpPr>
          <p:nvPr>
            <p:ph type="sldImg"/>
          </p:nvPr>
        </p:nvSpPr>
        <p:spPr>
          <a:ln/>
        </p:spPr>
      </p:sp>
      <p:sp>
        <p:nvSpPr>
          <p:cNvPr id="266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a:t>数据结构是入门课程</a:t>
            </a:r>
            <a:r>
              <a:rPr lang="en-US" altLang="zh-CN"/>
              <a:t>/</a:t>
            </a:r>
            <a:r>
              <a:rPr lang="zh-CN" altLang="en-US"/>
              <a:t>算法分析是高级课程</a:t>
            </a:r>
          </a:p>
          <a:p>
            <a:pPr eaLnBrk="1" hangingPunct="1"/>
            <a:r>
              <a:rPr lang="zh-CN" altLang="en-US"/>
              <a:t>数据结构解决具体的问题</a:t>
            </a:r>
            <a:r>
              <a:rPr lang="en-US" altLang="zh-CN"/>
              <a:t>/</a:t>
            </a:r>
            <a:r>
              <a:rPr lang="zh-CN" altLang="en-US"/>
              <a:t>算法分析考虑解决问题的一般方法</a:t>
            </a:r>
          </a:p>
          <a:p>
            <a:pPr eaLnBrk="1" hangingPunct="1"/>
            <a:endParaRPr lang="zh-CN" altLang="en-US"/>
          </a:p>
          <a:p>
            <a:pPr eaLnBrk="1" hangingPunct="1"/>
            <a:r>
              <a:rPr lang="zh-CN" altLang="en-US"/>
              <a:t>算法能解决的问题种类是有限的：如，不能找到使人生活愉快的算法，也不能找到一个使人富有和出名的算法。也不能找到一个算法使得考试得</a:t>
            </a:r>
            <a:r>
              <a:rPr lang="en-US" altLang="zh-CN"/>
              <a:t>100</a:t>
            </a:r>
            <a:r>
              <a:rPr lang="zh-CN" altLang="en-US"/>
              <a:t>分。</a:t>
            </a:r>
          </a:p>
        </p:txBody>
      </p:sp>
    </p:spTree>
    <p:extLst>
      <p:ext uri="{BB962C8B-B14F-4D97-AF65-F5344CB8AC3E}">
        <p14:creationId xmlns:p14="http://schemas.microsoft.com/office/powerpoint/2010/main" val="3397819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Image Placeholder 1"/>
          <p:cNvSpPr>
            <a:spLocks noGrp="1" noRot="1" noChangeAspect="1" noTextEdit="1"/>
          </p:cNvSpPr>
          <p:nvPr>
            <p:ph type="sldImg"/>
          </p:nvPr>
        </p:nvSpPr>
        <p:spPr>
          <a:xfrm>
            <a:off x="1150938" y="692150"/>
            <a:ext cx="4556125" cy="3416300"/>
          </a:xfrm>
          <a:ln/>
        </p:spPr>
      </p:sp>
      <p:sp>
        <p:nvSpPr>
          <p:cNvPr id="2355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b="0" dirty="0"/>
          </a:p>
        </p:txBody>
      </p:sp>
    </p:spTree>
    <p:extLst>
      <p:ext uri="{BB962C8B-B14F-4D97-AF65-F5344CB8AC3E}">
        <p14:creationId xmlns:p14="http://schemas.microsoft.com/office/powerpoint/2010/main" val="296377132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Image Placeholder 1"/>
          <p:cNvSpPr>
            <a:spLocks noGrp="1" noRot="1" noChangeAspect="1" noTextEdit="1"/>
          </p:cNvSpPr>
          <p:nvPr>
            <p:ph type="sldImg"/>
          </p:nvPr>
        </p:nvSpPr>
        <p:spPr>
          <a:xfrm>
            <a:off x="1150938" y="692150"/>
            <a:ext cx="4556125" cy="3416300"/>
          </a:xfrm>
          <a:ln/>
        </p:spPr>
      </p:sp>
      <p:sp>
        <p:nvSpPr>
          <p:cNvPr id="2355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b="0" dirty="0"/>
          </a:p>
        </p:txBody>
      </p:sp>
    </p:spTree>
    <p:extLst>
      <p:ext uri="{BB962C8B-B14F-4D97-AF65-F5344CB8AC3E}">
        <p14:creationId xmlns:p14="http://schemas.microsoft.com/office/powerpoint/2010/main" val="275045528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Image Placeholder 1"/>
          <p:cNvSpPr>
            <a:spLocks noGrp="1" noRot="1" noChangeAspect="1" noTextEdit="1"/>
          </p:cNvSpPr>
          <p:nvPr>
            <p:ph type="sldImg"/>
          </p:nvPr>
        </p:nvSpPr>
        <p:spPr>
          <a:xfrm>
            <a:off x="1150938" y="692150"/>
            <a:ext cx="4556125" cy="3416300"/>
          </a:xfrm>
          <a:ln/>
        </p:spPr>
      </p:sp>
      <p:sp>
        <p:nvSpPr>
          <p:cNvPr id="2355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b="0" dirty="0"/>
              <a:t>Answer:</a:t>
            </a:r>
            <a:r>
              <a:rPr lang="en-US" b="0" baseline="0" dirty="0"/>
              <a:t> true. True, false, true, false, false</a:t>
            </a:r>
            <a:endParaRPr lang="en-US" b="0" dirty="0"/>
          </a:p>
        </p:txBody>
      </p:sp>
    </p:spTree>
    <p:extLst>
      <p:ext uri="{BB962C8B-B14F-4D97-AF65-F5344CB8AC3E}">
        <p14:creationId xmlns:p14="http://schemas.microsoft.com/office/powerpoint/2010/main" val="232747597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1E42AE-A9F9-40F2-A7D8-326615524860}" type="slidenum">
              <a:rPr lang="en-US" smtClean="0"/>
              <a:pPr/>
              <a:t>41</a:t>
            </a:fld>
            <a:endParaRPr lang="en-US"/>
          </a:p>
        </p:txBody>
      </p:sp>
    </p:spTree>
    <p:extLst>
      <p:ext uri="{BB962C8B-B14F-4D97-AF65-F5344CB8AC3E}">
        <p14:creationId xmlns:p14="http://schemas.microsoft.com/office/powerpoint/2010/main" val="15378798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A1E42AE-A9F9-40F2-A7D8-326615524860}" type="slidenum">
              <a:rPr lang="en-US" smtClean="0"/>
              <a:pPr/>
              <a:t>42</a:t>
            </a:fld>
            <a:endParaRPr lang="en-US"/>
          </a:p>
        </p:txBody>
      </p:sp>
    </p:spTree>
    <p:extLst>
      <p:ext uri="{BB962C8B-B14F-4D97-AF65-F5344CB8AC3E}">
        <p14:creationId xmlns:p14="http://schemas.microsoft.com/office/powerpoint/2010/main" val="134586783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1EAAFF02-366B-418B-A8F0-78EB3CB06DF4}" type="slidenum">
              <a:rPr lang="en-US" altLang="zh-CN"/>
              <a:pPr eaLnBrk="1" hangingPunct="1"/>
              <a:t>44</a:t>
            </a:fld>
            <a:endParaRPr lang="en-US" altLang="zh-CN"/>
          </a:p>
        </p:txBody>
      </p:sp>
      <p:sp>
        <p:nvSpPr>
          <p:cNvPr id="44035" name="Rectangle 2"/>
          <p:cNvSpPr>
            <a:spLocks noGrp="1" noRot="1" noChangeAspect="1" noChangeArrowheads="1" noTextEdit="1"/>
          </p:cNvSpPr>
          <p:nvPr>
            <p:ph type="sldImg"/>
          </p:nvPr>
        </p:nvSpPr>
        <p:spPr>
          <a:ln/>
        </p:spPr>
      </p:sp>
      <p:sp>
        <p:nvSpPr>
          <p:cNvPr id="440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latin typeface="Arial" panose="020B0604020202020204" pitchFamily="34" charset="0"/>
            </a:endParaRPr>
          </a:p>
        </p:txBody>
      </p:sp>
    </p:spTree>
    <p:extLst>
      <p:ext uri="{BB962C8B-B14F-4D97-AF65-F5344CB8AC3E}">
        <p14:creationId xmlns:p14="http://schemas.microsoft.com/office/powerpoint/2010/main" val="141505278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p:txBody>
          <a:bodyPr/>
          <a:lstStyle>
            <a:lvl1pPr algn="ctr" defTabSz="914485" eaLnBrk="0" hangingPunct="0">
              <a:defRPr sz="2300">
                <a:solidFill>
                  <a:schemeClr val="tx1"/>
                </a:solidFill>
                <a:latin typeface="Times New Roman" pitchFamily="18" charset="0"/>
              </a:defRPr>
            </a:lvl1pPr>
            <a:lvl2pPr marL="702756" indent="-270291" algn="ctr" defTabSz="914485" eaLnBrk="0" hangingPunct="0">
              <a:defRPr sz="2300">
                <a:solidFill>
                  <a:schemeClr val="tx1"/>
                </a:solidFill>
                <a:latin typeface="Times New Roman" pitchFamily="18" charset="0"/>
              </a:defRPr>
            </a:lvl2pPr>
            <a:lvl3pPr marL="1081164" indent="-216233" algn="ctr" defTabSz="914485" eaLnBrk="0" hangingPunct="0">
              <a:defRPr sz="2300">
                <a:solidFill>
                  <a:schemeClr val="tx1"/>
                </a:solidFill>
                <a:latin typeface="Times New Roman" pitchFamily="18" charset="0"/>
              </a:defRPr>
            </a:lvl3pPr>
            <a:lvl4pPr marL="1513629" indent="-216233" algn="ctr" defTabSz="914485" eaLnBrk="0" hangingPunct="0">
              <a:defRPr sz="2300">
                <a:solidFill>
                  <a:schemeClr val="tx1"/>
                </a:solidFill>
                <a:latin typeface="Times New Roman" pitchFamily="18" charset="0"/>
              </a:defRPr>
            </a:lvl4pPr>
            <a:lvl5pPr marL="1946095" indent="-216233" algn="ctr" defTabSz="914485" eaLnBrk="0" hangingPunct="0">
              <a:defRPr sz="2300">
                <a:solidFill>
                  <a:schemeClr val="tx1"/>
                </a:solidFill>
                <a:latin typeface="Times New Roman" pitchFamily="18" charset="0"/>
              </a:defRPr>
            </a:lvl5pPr>
            <a:lvl6pPr marL="2378560" indent="-216233" algn="ctr" defTabSz="914485" eaLnBrk="0" fontAlgn="base" hangingPunct="0">
              <a:spcBef>
                <a:spcPct val="0"/>
              </a:spcBef>
              <a:spcAft>
                <a:spcPct val="0"/>
              </a:spcAft>
              <a:defRPr sz="2300">
                <a:solidFill>
                  <a:schemeClr val="tx1"/>
                </a:solidFill>
                <a:latin typeface="Times New Roman" pitchFamily="18" charset="0"/>
              </a:defRPr>
            </a:lvl6pPr>
            <a:lvl7pPr marL="2811026" indent="-216233" algn="ctr" defTabSz="914485" eaLnBrk="0" fontAlgn="base" hangingPunct="0">
              <a:spcBef>
                <a:spcPct val="0"/>
              </a:spcBef>
              <a:spcAft>
                <a:spcPct val="0"/>
              </a:spcAft>
              <a:defRPr sz="2300">
                <a:solidFill>
                  <a:schemeClr val="tx1"/>
                </a:solidFill>
                <a:latin typeface="Times New Roman" pitchFamily="18" charset="0"/>
              </a:defRPr>
            </a:lvl7pPr>
            <a:lvl8pPr marL="3243491" indent="-216233" algn="ctr" defTabSz="914485" eaLnBrk="0" fontAlgn="base" hangingPunct="0">
              <a:spcBef>
                <a:spcPct val="0"/>
              </a:spcBef>
              <a:spcAft>
                <a:spcPct val="0"/>
              </a:spcAft>
              <a:defRPr sz="2300">
                <a:solidFill>
                  <a:schemeClr val="tx1"/>
                </a:solidFill>
                <a:latin typeface="Times New Roman" pitchFamily="18" charset="0"/>
              </a:defRPr>
            </a:lvl8pPr>
            <a:lvl9pPr marL="3675957" indent="-216233" algn="ctr" defTabSz="914485" eaLnBrk="0" fontAlgn="base" hangingPunct="0">
              <a:spcBef>
                <a:spcPct val="0"/>
              </a:spcBef>
              <a:spcAft>
                <a:spcPct val="0"/>
              </a:spcAft>
              <a:defRPr sz="2300">
                <a:solidFill>
                  <a:schemeClr val="tx1"/>
                </a:solidFill>
                <a:latin typeface="Times New Roman" pitchFamily="18" charset="0"/>
              </a:defRPr>
            </a:lvl9pPr>
          </a:lstStyle>
          <a:p>
            <a:pPr algn="r">
              <a:defRPr/>
            </a:pPr>
            <a:fld id="{500F600E-923D-4506-AC06-BF1D2217F182}" type="slidenum">
              <a:rPr lang="en-US" altLang="zh-CN" sz="1100" smtClean="0"/>
              <a:pPr algn="r">
                <a:defRPr/>
              </a:pPr>
              <a:t>48</a:t>
            </a:fld>
            <a:endParaRPr lang="en-US" altLang="zh-CN" sz="1100" dirty="0"/>
          </a:p>
        </p:txBody>
      </p:sp>
      <p:sp>
        <p:nvSpPr>
          <p:cNvPr id="84995" name="Rectangle 1026"/>
          <p:cNvSpPr>
            <a:spLocks noGrp="1" noRot="1" noChangeAspect="1" noChangeArrowheads="1" noTextEdit="1"/>
          </p:cNvSpPr>
          <p:nvPr>
            <p:ph type="sldImg"/>
          </p:nvPr>
        </p:nvSpPr>
        <p:spPr>
          <a:xfrm>
            <a:off x="1144588" y="652463"/>
            <a:ext cx="4570412" cy="3429000"/>
          </a:xfrm>
          <a:ln/>
        </p:spPr>
      </p:sp>
      <p:sp>
        <p:nvSpPr>
          <p:cNvPr id="84996" name="Rectangle 1027"/>
          <p:cNvSpPr>
            <a:spLocks noGrp="1" noChangeArrowheads="1"/>
          </p:cNvSpPr>
          <p:nvPr>
            <p:ph type="body" idx="1"/>
          </p:nvPr>
        </p:nvSpPr>
        <p:spPr>
          <a:noFill/>
        </p:spPr>
        <p:txBody>
          <a:bodyPr/>
          <a:lstStyle/>
          <a:p>
            <a:endParaRPr lang="en-US" altLang="zh-CN"/>
          </a:p>
          <a:p>
            <a:endParaRPr lang="en-US" altLang="zh-CN"/>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p:cNvSpPr>
            <a:spLocks noGrp="1" noChangeArrowheads="1"/>
          </p:cNvSpPr>
          <p:nvPr>
            <p:ph type="sldNum" sz="quarter" idx="5"/>
          </p:nvPr>
        </p:nvSpPr>
        <p:spPr/>
        <p:txBody>
          <a:bodyPr/>
          <a:lstStyle>
            <a:lvl1pPr algn="ctr" defTabSz="914485" eaLnBrk="0" hangingPunct="0">
              <a:defRPr sz="2300">
                <a:solidFill>
                  <a:schemeClr val="tx1"/>
                </a:solidFill>
                <a:latin typeface="Times New Roman" pitchFamily="18" charset="0"/>
              </a:defRPr>
            </a:lvl1pPr>
            <a:lvl2pPr marL="702756" indent="-270291" algn="ctr" defTabSz="914485" eaLnBrk="0" hangingPunct="0">
              <a:defRPr sz="2300">
                <a:solidFill>
                  <a:schemeClr val="tx1"/>
                </a:solidFill>
                <a:latin typeface="Times New Roman" pitchFamily="18" charset="0"/>
              </a:defRPr>
            </a:lvl2pPr>
            <a:lvl3pPr marL="1081164" indent="-216233" algn="ctr" defTabSz="914485" eaLnBrk="0" hangingPunct="0">
              <a:defRPr sz="2300">
                <a:solidFill>
                  <a:schemeClr val="tx1"/>
                </a:solidFill>
                <a:latin typeface="Times New Roman" pitchFamily="18" charset="0"/>
              </a:defRPr>
            </a:lvl3pPr>
            <a:lvl4pPr marL="1513629" indent="-216233" algn="ctr" defTabSz="914485" eaLnBrk="0" hangingPunct="0">
              <a:defRPr sz="2300">
                <a:solidFill>
                  <a:schemeClr val="tx1"/>
                </a:solidFill>
                <a:latin typeface="Times New Roman" pitchFamily="18" charset="0"/>
              </a:defRPr>
            </a:lvl4pPr>
            <a:lvl5pPr marL="1946095" indent="-216233" algn="ctr" defTabSz="914485" eaLnBrk="0" hangingPunct="0">
              <a:defRPr sz="2300">
                <a:solidFill>
                  <a:schemeClr val="tx1"/>
                </a:solidFill>
                <a:latin typeface="Times New Roman" pitchFamily="18" charset="0"/>
              </a:defRPr>
            </a:lvl5pPr>
            <a:lvl6pPr marL="2378560" indent="-216233" algn="ctr" defTabSz="914485" eaLnBrk="0" fontAlgn="base" hangingPunct="0">
              <a:spcBef>
                <a:spcPct val="0"/>
              </a:spcBef>
              <a:spcAft>
                <a:spcPct val="0"/>
              </a:spcAft>
              <a:defRPr sz="2300">
                <a:solidFill>
                  <a:schemeClr val="tx1"/>
                </a:solidFill>
                <a:latin typeface="Times New Roman" pitchFamily="18" charset="0"/>
              </a:defRPr>
            </a:lvl6pPr>
            <a:lvl7pPr marL="2811026" indent="-216233" algn="ctr" defTabSz="914485" eaLnBrk="0" fontAlgn="base" hangingPunct="0">
              <a:spcBef>
                <a:spcPct val="0"/>
              </a:spcBef>
              <a:spcAft>
                <a:spcPct val="0"/>
              </a:spcAft>
              <a:defRPr sz="2300">
                <a:solidFill>
                  <a:schemeClr val="tx1"/>
                </a:solidFill>
                <a:latin typeface="Times New Roman" pitchFamily="18" charset="0"/>
              </a:defRPr>
            </a:lvl7pPr>
            <a:lvl8pPr marL="3243491" indent="-216233" algn="ctr" defTabSz="914485" eaLnBrk="0" fontAlgn="base" hangingPunct="0">
              <a:spcBef>
                <a:spcPct val="0"/>
              </a:spcBef>
              <a:spcAft>
                <a:spcPct val="0"/>
              </a:spcAft>
              <a:defRPr sz="2300">
                <a:solidFill>
                  <a:schemeClr val="tx1"/>
                </a:solidFill>
                <a:latin typeface="Times New Roman" pitchFamily="18" charset="0"/>
              </a:defRPr>
            </a:lvl8pPr>
            <a:lvl9pPr marL="3675957" indent="-216233" algn="ctr" defTabSz="914485" eaLnBrk="0" fontAlgn="base" hangingPunct="0">
              <a:spcBef>
                <a:spcPct val="0"/>
              </a:spcBef>
              <a:spcAft>
                <a:spcPct val="0"/>
              </a:spcAft>
              <a:defRPr sz="2300">
                <a:solidFill>
                  <a:schemeClr val="tx1"/>
                </a:solidFill>
                <a:latin typeface="Times New Roman" pitchFamily="18" charset="0"/>
              </a:defRPr>
            </a:lvl9pPr>
          </a:lstStyle>
          <a:p>
            <a:pPr algn="r" eaLnBrk="1" hangingPunct="1">
              <a:defRPr/>
            </a:pPr>
            <a:fld id="{BE19ED87-0CA3-44E2-BB6F-409C3A04212C}" type="slidenum">
              <a:rPr lang="en-US" altLang="zh-CN" sz="1100" smtClean="0">
                <a:latin typeface="Arial" charset="0"/>
              </a:rPr>
              <a:pPr algn="r" eaLnBrk="1" hangingPunct="1">
                <a:defRPr/>
              </a:pPr>
              <a:t>49</a:t>
            </a:fld>
            <a:endParaRPr lang="en-US" altLang="zh-CN" sz="1100" dirty="0">
              <a:latin typeface="Arial" charset="0"/>
            </a:endParaRPr>
          </a:p>
        </p:txBody>
      </p:sp>
      <p:sp>
        <p:nvSpPr>
          <p:cNvPr id="86019" name="Rectangle 2"/>
          <p:cNvSpPr>
            <a:spLocks noGrp="1" noRot="1" noChangeAspect="1" noChangeArrowheads="1" noTextEdit="1"/>
          </p:cNvSpPr>
          <p:nvPr>
            <p:ph type="sldImg"/>
          </p:nvPr>
        </p:nvSpPr>
        <p:spPr>
          <a:ln/>
        </p:spPr>
      </p:sp>
      <p:sp>
        <p:nvSpPr>
          <p:cNvPr id="86020" name="Rectangle 3"/>
          <p:cNvSpPr>
            <a:spLocks noGrp="1" noChangeArrowheads="1"/>
          </p:cNvSpPr>
          <p:nvPr>
            <p:ph type="body" idx="1"/>
          </p:nvPr>
        </p:nvSpPr>
        <p:spPr>
          <a:noFill/>
        </p:spPr>
        <p:txBody>
          <a:bodyPr/>
          <a:lstStyle/>
          <a:p>
            <a:pPr eaLnBrk="1" hangingPunct="1"/>
            <a:endParaRPr lang="zh-CN" altLang="zh-C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CEB0217D-0E5B-4313-A676-3DF98DD14743}" type="slidenum">
              <a:rPr lang="en-US" altLang="zh-CN" smtClean="0"/>
              <a:pPr>
                <a:spcBef>
                  <a:spcPct val="0"/>
                </a:spcBef>
              </a:pPr>
              <a:t>14</a:t>
            </a:fld>
            <a:endParaRPr lang="en-US" altLang="zh-CN"/>
          </a:p>
        </p:txBody>
      </p:sp>
      <p:sp>
        <p:nvSpPr>
          <p:cNvPr id="28675" name="Rectangle 2"/>
          <p:cNvSpPr>
            <a:spLocks noGrp="1" noRot="1" noChangeAspect="1" noChangeArrowheads="1" noTextEdit="1"/>
          </p:cNvSpPr>
          <p:nvPr>
            <p:ph type="sldImg"/>
          </p:nvPr>
        </p:nvSpPr>
        <p:spPr>
          <a:ln/>
        </p:spPr>
      </p:sp>
      <p:sp>
        <p:nvSpPr>
          <p:cNvPr id="286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a:t>多种定义方式</a:t>
            </a:r>
          </a:p>
        </p:txBody>
      </p:sp>
    </p:spTree>
    <p:extLst>
      <p:ext uri="{BB962C8B-B14F-4D97-AF65-F5344CB8AC3E}">
        <p14:creationId xmlns:p14="http://schemas.microsoft.com/office/powerpoint/2010/main" val="6807022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7"/>
          <p:cNvSpPr>
            <a:spLocks noGrp="1" noChangeArrowheads="1"/>
          </p:cNvSpPr>
          <p:nvPr>
            <p:ph type="sldNum" sz="quarter" idx="5"/>
          </p:nvPr>
        </p:nvSpPr>
        <p:spPr>
          <a:noFill/>
          <a:ln w="12700">
            <a:miter lim="800000"/>
            <a:headEnd type="none" w="sm" len="sm"/>
            <a:tailEnd type="none" w="sm" len="sm"/>
          </a:ln>
        </p:spPr>
        <p:txBody>
          <a:bodyPr/>
          <a:lstStyle/>
          <a:p>
            <a:fld id="{F6FDE696-3ADB-4B7D-851B-2FF85C69375B}" type="slidenum">
              <a:rPr lang="en-US" altLang="zh-CN" smtClean="0"/>
              <a:pPr/>
              <a:t>15</a:t>
            </a:fld>
            <a:endParaRPr lang="en-US" altLang="zh-CN"/>
          </a:p>
        </p:txBody>
      </p:sp>
      <p:sp>
        <p:nvSpPr>
          <p:cNvPr id="21507" name="Rectangle 2"/>
          <p:cNvSpPr>
            <a:spLocks noGrp="1" noRot="1" noChangeAspect="1" noChangeArrowheads="1" noTextEdit="1"/>
          </p:cNvSpPr>
          <p:nvPr>
            <p:ph type="sldImg"/>
          </p:nvPr>
        </p:nvSpPr>
        <p:spPr>
          <a:xfrm>
            <a:off x="1149350" y="688975"/>
            <a:ext cx="4557713" cy="3419475"/>
          </a:xfrm>
          <a:noFill/>
          <a:ln w="12700" cap="flat">
            <a:solidFill>
              <a:schemeClr val="tx1"/>
            </a:solidFill>
          </a:ln>
        </p:spPr>
      </p:sp>
      <p:sp>
        <p:nvSpPr>
          <p:cNvPr id="21508" name="Rectangle 3"/>
          <p:cNvSpPr>
            <a:spLocks noGrp="1" noChangeArrowheads="1"/>
          </p:cNvSpPr>
          <p:nvPr>
            <p:ph type="body" idx="1"/>
          </p:nvPr>
        </p:nvSpPr>
        <p:spPr>
          <a:noFill/>
        </p:spPr>
        <p:txBody>
          <a:bodyPr lIns="92119" tIns="46841" rIns="92119" bIns="46841"/>
          <a:lstStyle/>
          <a:p>
            <a:endParaRPr lang="zh-CN" altLang="zh-C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7CC2BBCF-A776-405C-AB35-CF7CB975DC9A}" type="slidenum">
              <a:rPr lang="en-US" altLang="zh-CN" smtClean="0"/>
              <a:pPr>
                <a:spcBef>
                  <a:spcPct val="0"/>
                </a:spcBef>
              </a:pPr>
              <a:t>16</a:t>
            </a:fld>
            <a:endParaRPr lang="en-US" altLang="zh-CN"/>
          </a:p>
        </p:txBody>
      </p:sp>
      <p:sp>
        <p:nvSpPr>
          <p:cNvPr id="32771" name="Rectangle 2"/>
          <p:cNvSpPr>
            <a:spLocks noGrp="1" noRot="1" noChangeAspect="1" noChangeArrowheads="1" noTextEdit="1"/>
          </p:cNvSpPr>
          <p:nvPr>
            <p:ph type="sldImg"/>
          </p:nvPr>
        </p:nvSpPr>
        <p:spPr>
          <a:ln/>
        </p:spPr>
      </p:sp>
      <p:sp>
        <p:nvSpPr>
          <p:cNvPr id="327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t>1</a:t>
            </a:r>
            <a:r>
              <a:rPr lang="zh-CN" altLang="en-US"/>
              <a:t>、问题是否属于或者近似某些常见的问题，有则可借助现有算法求解，否则只能自己设计</a:t>
            </a:r>
          </a:p>
          <a:p>
            <a:pPr eaLnBrk="1" hangingPunct="1"/>
            <a:r>
              <a:rPr lang="en-US" altLang="zh-CN"/>
              <a:t>2</a:t>
            </a:r>
            <a:r>
              <a:rPr lang="zh-CN" altLang="en-US"/>
              <a:t>、计算设备的性能。</a:t>
            </a:r>
            <a:r>
              <a:rPr lang="en-US" altLang="zh-CN"/>
              <a:t>RAM</a:t>
            </a:r>
            <a:r>
              <a:rPr lang="zh-CN" altLang="en-US"/>
              <a:t>模型和并行算法不同</a:t>
            </a:r>
          </a:p>
          <a:p>
            <a:pPr eaLnBrk="1" hangingPunct="1"/>
            <a:r>
              <a:rPr lang="en-US" altLang="zh-CN"/>
              <a:t>3</a:t>
            </a:r>
            <a:r>
              <a:rPr lang="zh-CN" altLang="en-US"/>
              <a:t>、某些重要问题，如平方根，非线性方程组，求定积分无法求得精确解；某些问题复杂度太高，精确解的时间无法接受，如旅行商问题。近似解可能和精确解非常接近。</a:t>
            </a:r>
          </a:p>
          <a:p>
            <a:pPr eaLnBrk="1" hangingPunct="1"/>
            <a:r>
              <a:rPr lang="en-US" altLang="zh-CN"/>
              <a:t>4</a:t>
            </a:r>
            <a:r>
              <a:rPr lang="zh-CN" altLang="en-US"/>
              <a:t>、数据结构。。。。</a:t>
            </a:r>
          </a:p>
        </p:txBody>
      </p:sp>
    </p:spTree>
    <p:extLst>
      <p:ext uri="{BB962C8B-B14F-4D97-AF65-F5344CB8AC3E}">
        <p14:creationId xmlns:p14="http://schemas.microsoft.com/office/powerpoint/2010/main" val="24019221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B295C84C-A49E-4E3E-8DCC-867ACFF32A09}" type="slidenum">
              <a:rPr lang="en-US" altLang="zh-CN" smtClean="0"/>
              <a:pPr>
                <a:spcBef>
                  <a:spcPct val="0"/>
                </a:spcBef>
              </a:pPr>
              <a:t>17</a:t>
            </a:fld>
            <a:endParaRPr lang="en-US" altLang="zh-CN"/>
          </a:p>
        </p:txBody>
      </p:sp>
      <p:sp>
        <p:nvSpPr>
          <p:cNvPr id="45059" name="Rectangle 2"/>
          <p:cNvSpPr>
            <a:spLocks noGrp="1" noRot="1" noChangeAspect="1" noChangeArrowheads="1" noTextEdit="1"/>
          </p:cNvSpPr>
          <p:nvPr>
            <p:ph type="sldImg"/>
          </p:nvPr>
        </p:nvSpPr>
        <p:spPr>
          <a:ln/>
        </p:spPr>
      </p:sp>
      <p:sp>
        <p:nvSpPr>
          <p:cNvPr id="450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eaLnBrk="1" hangingPunct="1"/>
            <a:r>
              <a:rPr lang="zh-CN" altLang="en-US"/>
              <a:t>最优性和问题有关，和算法无关：</a:t>
            </a:r>
          </a:p>
          <a:p>
            <a:pPr lvl="1" eaLnBrk="1" hangingPunct="1"/>
            <a:r>
              <a:rPr lang="zh-CN" altLang="en-US"/>
              <a:t>有时很容易，如查找或者排序；有时很难，如矩阵乘法</a:t>
            </a:r>
          </a:p>
          <a:p>
            <a:pPr lvl="1" eaLnBrk="1" hangingPunct="1"/>
            <a:endParaRPr lang="zh-CN" altLang="en-US"/>
          </a:p>
          <a:p>
            <a:pPr eaLnBrk="1" hangingPunct="1"/>
            <a:endParaRPr lang="en-US" altLang="zh-CN"/>
          </a:p>
        </p:txBody>
      </p:sp>
    </p:spTree>
    <p:extLst>
      <p:ext uri="{BB962C8B-B14F-4D97-AF65-F5344CB8AC3E}">
        <p14:creationId xmlns:p14="http://schemas.microsoft.com/office/powerpoint/2010/main" val="24236762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8EA0CD4-16DB-4EC8-A1C9-625DBE11E2C8}" type="slidenum">
              <a:rPr lang="en-US" smtClean="0"/>
              <a:pPr/>
              <a:t>18</a:t>
            </a:fld>
            <a:endParaRPr lang="en-US"/>
          </a:p>
        </p:txBody>
      </p:sp>
    </p:spTree>
    <p:extLst>
      <p:ext uri="{BB962C8B-B14F-4D97-AF65-F5344CB8AC3E}">
        <p14:creationId xmlns:p14="http://schemas.microsoft.com/office/powerpoint/2010/main" val="38685792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Image Placeholder 1"/>
          <p:cNvSpPr>
            <a:spLocks noGrp="1" noRot="1" noChangeAspect="1" noTextEdit="1"/>
          </p:cNvSpPr>
          <p:nvPr>
            <p:ph type="sldImg"/>
          </p:nvPr>
        </p:nvSpPr>
        <p:spPr>
          <a:xfrm>
            <a:off x="1150938" y="692150"/>
            <a:ext cx="4556125" cy="3416300"/>
          </a:xfrm>
          <a:ln/>
        </p:spPr>
      </p:sp>
      <p:sp>
        <p:nvSpPr>
          <p:cNvPr id="2355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extLst>
      <p:ext uri="{BB962C8B-B14F-4D97-AF65-F5344CB8AC3E}">
        <p14:creationId xmlns:p14="http://schemas.microsoft.com/office/powerpoint/2010/main" val="42491223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Image Placeholder 1"/>
          <p:cNvSpPr>
            <a:spLocks noGrp="1" noRot="1" noChangeAspect="1" noTextEdit="1"/>
          </p:cNvSpPr>
          <p:nvPr>
            <p:ph type="sldImg"/>
          </p:nvPr>
        </p:nvSpPr>
        <p:spPr>
          <a:xfrm>
            <a:off x="1150938" y="692150"/>
            <a:ext cx="4556125" cy="3416300"/>
          </a:xfrm>
          <a:ln/>
        </p:spPr>
      </p:sp>
      <p:sp>
        <p:nvSpPr>
          <p:cNvPr id="2355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ts val="0"/>
              </a:spcBef>
            </a:pPr>
            <a:r>
              <a:rPr lang="en-US" sz="1200" b="0" dirty="0"/>
              <a:t>c ≥ 1 </a:t>
            </a:r>
            <a:r>
              <a:rPr lang="en-US" sz="1200" b="0" dirty="0">
                <a:sym typeface="Wingdings" pitchFamily="2" charset="2"/>
              </a:rPr>
              <a:t> </a:t>
            </a:r>
            <a:r>
              <a:rPr lang="en-US" sz="1200" b="0" dirty="0"/>
              <a:t>we can hold the value of n </a:t>
            </a:r>
            <a:r>
              <a:rPr lang="en-US" sz="1200" b="0" dirty="0">
                <a:sym typeface="Wingdings" pitchFamily="2" charset="2"/>
              </a:rPr>
              <a:t> </a:t>
            </a:r>
            <a:r>
              <a:rPr lang="en-US" sz="1200" b="0" dirty="0"/>
              <a:t>we can index the individual elements.</a:t>
            </a:r>
          </a:p>
          <a:p>
            <a:pPr>
              <a:spcBef>
                <a:spcPts val="0"/>
              </a:spcBef>
            </a:pPr>
            <a:r>
              <a:rPr lang="en-US" sz="1200" b="0" dirty="0"/>
              <a:t>c is a constant </a:t>
            </a:r>
            <a:r>
              <a:rPr lang="en-US" sz="1200" b="0" dirty="0">
                <a:sym typeface="Wingdings" pitchFamily="2" charset="2"/>
              </a:rPr>
              <a:t> </a:t>
            </a:r>
            <a:r>
              <a:rPr lang="en-US" sz="1200" b="0" dirty="0"/>
              <a:t>the word size cannot grow arbitrarily.</a:t>
            </a:r>
          </a:p>
          <a:p>
            <a:endParaRPr lang="en-US" dirty="0"/>
          </a:p>
        </p:txBody>
      </p:sp>
    </p:spTree>
    <p:extLst>
      <p:ext uri="{BB962C8B-B14F-4D97-AF65-F5344CB8AC3E}">
        <p14:creationId xmlns:p14="http://schemas.microsoft.com/office/powerpoint/2010/main" val="8710985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showMasterPhAnim="0" type="title" preserve="1">
  <p:cSld name="标题幻灯片">
    <p:spTree>
      <p:nvGrpSpPr>
        <p:cNvPr id="1" name=""/>
        <p:cNvGrpSpPr/>
        <p:nvPr/>
      </p:nvGrpSpPr>
      <p:grpSpPr>
        <a:xfrm>
          <a:off x="0" y="0"/>
          <a:ext cx="0" cy="0"/>
          <a:chOff x="0" y="0"/>
          <a:chExt cx="0" cy="0"/>
        </a:xfrm>
      </p:grpSpPr>
      <p:grpSp>
        <p:nvGrpSpPr>
          <p:cNvPr id="2" name="Group 2"/>
          <p:cNvGrpSpPr>
            <a:grpSpLocks/>
          </p:cNvGrpSpPr>
          <p:nvPr/>
        </p:nvGrpSpPr>
        <p:grpSpPr bwMode="auto">
          <a:xfrm>
            <a:off x="0" y="0"/>
            <a:ext cx="9144000" cy="6858000"/>
            <a:chOff x="0" y="0"/>
            <a:chExt cx="5760" cy="4320"/>
          </a:xfrm>
        </p:grpSpPr>
        <p:sp>
          <p:nvSpPr>
            <p:cNvPr id="3" name="Rectangle 3"/>
            <p:cNvSpPr>
              <a:spLocks noChangeArrowheads="1"/>
            </p:cNvSpPr>
            <p:nvPr/>
          </p:nvSpPr>
          <p:spPr bwMode="hidden">
            <a:xfrm>
              <a:off x="0" y="0"/>
              <a:ext cx="5760" cy="535"/>
            </a:xfrm>
            <a:prstGeom prst="rect">
              <a:avLst/>
            </a:prstGeom>
            <a:gradFill rotWithShape="0">
              <a:gsLst>
                <a:gs pos="0">
                  <a:schemeClr val="folHlink"/>
                </a:gs>
                <a:gs pos="100000">
                  <a:schemeClr val="bg1"/>
                </a:gs>
              </a:gsLst>
              <a:lin ang="5400000" scaled="1"/>
            </a:gradFill>
            <a:ln>
              <a:noFill/>
            </a:ln>
            <a:effec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endParaRPr lang="zh-CN" altLang="en-US">
                <a:ea typeface="宋体" charset="-122"/>
              </a:endParaRPr>
            </a:p>
          </p:txBody>
        </p:sp>
        <p:sp>
          <p:nvSpPr>
            <p:cNvPr id="4" name="Rectangle 4"/>
            <p:cNvSpPr>
              <a:spLocks noChangeArrowheads="1"/>
            </p:cNvSpPr>
            <p:nvPr/>
          </p:nvSpPr>
          <p:spPr bwMode="hidden">
            <a:xfrm>
              <a:off x="0" y="3147"/>
              <a:ext cx="5760" cy="1173"/>
            </a:xfrm>
            <a:prstGeom prst="rect">
              <a:avLst/>
            </a:prstGeom>
            <a:gradFill rotWithShape="0">
              <a:gsLst>
                <a:gs pos="0">
                  <a:schemeClr val="bg1"/>
                </a:gs>
                <a:gs pos="100000">
                  <a:schemeClr val="folHlink"/>
                </a:gs>
              </a:gsLst>
              <a:lin ang="5400000" scaled="1"/>
            </a:gradFill>
            <a:ln>
              <a:noFill/>
            </a:ln>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endParaRPr lang="zh-CN" altLang="en-US">
                <a:ea typeface="宋体" charset="-122"/>
              </a:endParaRPr>
            </a:p>
          </p:txBody>
        </p:sp>
      </p:grpSp>
      <p:sp>
        <p:nvSpPr>
          <p:cNvPr id="5" name="Rectangle 10"/>
          <p:cNvSpPr>
            <a:spLocks noChangeArrowheads="1"/>
          </p:cNvSpPr>
          <p:nvPr/>
        </p:nvSpPr>
        <p:spPr bwMode="auto">
          <a:xfrm>
            <a:off x="463550" y="2700338"/>
            <a:ext cx="161925" cy="4157662"/>
          </a:xfrm>
          <a:prstGeom prst="rect">
            <a:avLst/>
          </a:prstGeom>
          <a:noFill/>
          <a:ln>
            <a:noFill/>
          </a:ln>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endParaRPr lang="zh-CN" altLang="en-US">
              <a:ea typeface="宋体" charset="-122"/>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96100" y="152400"/>
            <a:ext cx="2095500" cy="601980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152400"/>
            <a:ext cx="6134100" cy="601980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cSld name="1_标题幻灯片">
    <p:bg>
      <p:bgRef idx="1003">
        <a:schemeClr val="bg2"/>
      </p:bgRef>
    </p:bg>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173157"/>
            <a:ext cx="7772400" cy="1470025"/>
          </a:xfrm>
        </p:spPr>
        <p:txBody>
          <a:bodyPr anchor="b"/>
          <a:lstStyle>
            <a:lvl1pPr algn="l">
              <a:defRPr sz="4800"/>
            </a:lvl1pPr>
          </a:lstStyle>
          <a:p>
            <a:r>
              <a:rPr kumimoji="0" lang="zh-CN" altLang="en-US"/>
              <a:t>单击此处编辑母版标题样式</a:t>
            </a:r>
            <a:endParaRPr kumimoji="0" lang="en-US"/>
          </a:p>
        </p:txBody>
      </p:sp>
      <p:sp>
        <p:nvSpPr>
          <p:cNvPr id="3" name="副标题 2"/>
          <p:cNvSpPr>
            <a:spLocks noGrp="1"/>
          </p:cNvSpPr>
          <p:nvPr>
            <p:ph type="subTitle" idx="1"/>
          </p:nvPr>
        </p:nvSpPr>
        <p:spPr>
          <a:xfrm>
            <a:off x="687716" y="2643182"/>
            <a:ext cx="6670366" cy="1752600"/>
          </a:xfrm>
        </p:spPr>
        <p:txBody>
          <a:bodyPr/>
          <a:lstStyle>
            <a:lvl1pPr marL="0" indent="0" algn="l">
              <a:buNone/>
              <a:defRPr sz="28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0" lang="zh-CN" altLang="en-US"/>
              <a:t>单击此处编辑母版副标题样式</a:t>
            </a:r>
            <a:endParaRPr kumimoji="0" lang="en-US"/>
          </a:p>
        </p:txBody>
      </p:sp>
      <p:sp>
        <p:nvSpPr>
          <p:cNvPr id="4" name="日期占位符 3"/>
          <p:cNvSpPr>
            <a:spLocks noGrp="1"/>
          </p:cNvSpPr>
          <p:nvPr>
            <p:ph type="dt" sz="half" idx="10"/>
          </p:nvPr>
        </p:nvSpPr>
        <p:spPr>
          <a:xfrm>
            <a:off x="457200" y="6356350"/>
            <a:ext cx="2133600" cy="365125"/>
          </a:xfrm>
          <a:prstGeom prst="rect">
            <a:avLst/>
          </a:prstGeom>
        </p:spPr>
        <p:txBody>
          <a:bodyPr/>
          <a:lstStyle/>
          <a:p>
            <a:pPr>
              <a:defRPr/>
            </a:pPr>
            <a:endParaRPr lang="en-US"/>
          </a:p>
        </p:txBody>
      </p:sp>
      <p:sp>
        <p:nvSpPr>
          <p:cNvPr id="5" name="页脚占位符 4"/>
          <p:cNvSpPr>
            <a:spLocks noGrp="1"/>
          </p:cNvSpPr>
          <p:nvPr>
            <p:ph type="ftr" sz="quarter" idx="11"/>
          </p:nvPr>
        </p:nvSpPr>
        <p:spPr>
          <a:xfrm>
            <a:off x="3124200" y="6356350"/>
            <a:ext cx="2895600" cy="365125"/>
          </a:xfrm>
          <a:prstGeom prst="rect">
            <a:avLst/>
          </a:prstGeom>
        </p:spPr>
        <p:txBody>
          <a:bodyPr/>
          <a:lstStyle/>
          <a:p>
            <a:pPr>
              <a:defRPr/>
            </a:pPr>
            <a:endParaRPr lang="en-US"/>
          </a:p>
        </p:txBody>
      </p:sp>
      <p:sp>
        <p:nvSpPr>
          <p:cNvPr id="6" name="灯片编号占位符 5"/>
          <p:cNvSpPr>
            <a:spLocks noGrp="1"/>
          </p:cNvSpPr>
          <p:nvPr>
            <p:ph type="sldNum" sz="quarter" idx="12"/>
          </p:nvPr>
        </p:nvSpPr>
        <p:spPr>
          <a:xfrm>
            <a:off x="6553200" y="6356350"/>
            <a:ext cx="2133600" cy="365125"/>
          </a:xfrm>
          <a:prstGeom prst="rect">
            <a:avLst/>
          </a:prstGeom>
        </p:spPr>
        <p:txBody>
          <a:bodyPr/>
          <a:lstStyle/>
          <a:p>
            <a:pPr>
              <a:defRPr/>
            </a:pPr>
            <a:fld id="{FFD6B5BC-2097-459A-BEAF-07896CD9F0E7}" type="slidenum">
              <a:rPr lang="en-US" smtClean="0"/>
              <a:pPr>
                <a:defRPr/>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TwoObj">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685800" y="115888"/>
            <a:ext cx="7848600" cy="762000"/>
          </a:xfrm>
        </p:spPr>
        <p:txBody>
          <a:bodyPr/>
          <a:lstStyle/>
          <a:p>
            <a:r>
              <a:rPr lang="zh-CN" altLang="en-US"/>
              <a:t>单击此处编辑母版标题样式</a:t>
            </a:r>
          </a:p>
        </p:txBody>
      </p:sp>
      <p:sp>
        <p:nvSpPr>
          <p:cNvPr id="3" name="文本占位符 2"/>
          <p:cNvSpPr>
            <a:spLocks noGrp="1"/>
          </p:cNvSpPr>
          <p:nvPr>
            <p:ph type="body" sz="half" idx="1"/>
          </p:nvPr>
        </p:nvSpPr>
        <p:spPr>
          <a:xfrm>
            <a:off x="685800" y="1185863"/>
            <a:ext cx="3810000" cy="483552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4648200" y="1185863"/>
            <a:ext cx="3810000" cy="2341562"/>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p:nvPr>
        </p:nvSpPr>
        <p:spPr>
          <a:xfrm>
            <a:off x="4648200" y="3679825"/>
            <a:ext cx="3810000" cy="234156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Rectangle 30"/>
          <p:cNvSpPr>
            <a:spLocks noGrp="1" noChangeArrowheads="1"/>
          </p:cNvSpPr>
          <p:nvPr>
            <p:ph type="dt" sz="half" idx="10"/>
          </p:nvPr>
        </p:nvSpPr>
        <p:spPr>
          <a:xfrm>
            <a:off x="685800" y="6248400"/>
            <a:ext cx="1905000" cy="457200"/>
          </a:xfrm>
          <a:prstGeom prst="rect">
            <a:avLst/>
          </a:prstGeom>
        </p:spPr>
        <p:txBody>
          <a:bodyPr/>
          <a:lstStyle>
            <a:lvl1pPr eaLnBrk="0" hangingPunct="0">
              <a:defRPr/>
            </a:lvl1pPr>
          </a:lstStyle>
          <a:p>
            <a:pPr>
              <a:defRPr/>
            </a:pPr>
            <a:fld id="{002309F9-B896-4975-893F-9FA1EAEA8DD2}" type="datetime1">
              <a:rPr lang="zh-CN" altLang="en-US"/>
              <a:pPr>
                <a:defRPr/>
              </a:pPr>
              <a:t>2023/2/20</a:t>
            </a:fld>
            <a:endParaRPr lang="en-US" altLang="zh-CN"/>
          </a:p>
        </p:txBody>
      </p:sp>
      <p:sp>
        <p:nvSpPr>
          <p:cNvPr id="7" name="Rectangle 31"/>
          <p:cNvSpPr>
            <a:spLocks noGrp="1" noChangeArrowheads="1"/>
          </p:cNvSpPr>
          <p:nvPr>
            <p:ph type="ftr" sz="quarter" idx="11"/>
          </p:nvPr>
        </p:nvSpPr>
        <p:spPr>
          <a:xfrm>
            <a:off x="3124200" y="6248400"/>
            <a:ext cx="2895600" cy="457200"/>
          </a:xfrm>
          <a:prstGeom prst="rect">
            <a:avLst/>
          </a:prstGeom>
        </p:spPr>
        <p:txBody>
          <a:bodyPr/>
          <a:lstStyle>
            <a:lvl1pPr algn="l" eaLnBrk="0" hangingPunct="0">
              <a:defRPr/>
            </a:lvl1pPr>
          </a:lstStyle>
          <a:p>
            <a:pPr>
              <a:defRPr/>
            </a:pPr>
            <a:r>
              <a:rPr lang="zh-CN" altLang="en-US"/>
              <a:t>算法设计与分析</a:t>
            </a:r>
            <a:endParaRPr lang="en-US" altLang="zh-CN"/>
          </a:p>
        </p:txBody>
      </p:sp>
      <p:sp>
        <p:nvSpPr>
          <p:cNvPr id="8" name="Rectangle 32"/>
          <p:cNvSpPr>
            <a:spLocks noGrp="1" noChangeArrowheads="1"/>
          </p:cNvSpPr>
          <p:nvPr>
            <p:ph type="sldNum" sz="quarter" idx="12"/>
          </p:nvPr>
        </p:nvSpPr>
        <p:spPr>
          <a:xfrm>
            <a:off x="6553200" y="6248400"/>
            <a:ext cx="1905000" cy="457200"/>
          </a:xfrm>
          <a:prstGeom prst="rect">
            <a:avLst/>
          </a:prstGeom>
        </p:spPr>
        <p:txBody>
          <a:bodyPr/>
          <a:lstStyle>
            <a:lvl1pPr eaLnBrk="0" hangingPunct="0">
              <a:defRPr smtClean="0"/>
            </a:lvl1pPr>
          </a:lstStyle>
          <a:p>
            <a:pPr>
              <a:defRPr/>
            </a:pPr>
            <a:fld id="{84D0CFBF-E99B-4436-B75E-EEB20DB599AD}" type="slidenum">
              <a:rPr lang="en-US" altLang="zh-CN"/>
              <a:pPr>
                <a:defRPr/>
              </a:pPr>
              <a:t>‹#›</a:t>
            </a:fld>
            <a:endParaRPr lang="en-US" altLang="zh-CN"/>
          </a:p>
        </p:txBody>
      </p:sp>
    </p:spTree>
    <p:extLst>
      <p:ext uri="{BB962C8B-B14F-4D97-AF65-F5344CB8AC3E}">
        <p14:creationId xmlns:p14="http://schemas.microsoft.com/office/powerpoint/2010/main" val="322947466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dgm">
  <p:cSld name="标题和图示或组织结构图">
    <p:spTree>
      <p:nvGrpSpPr>
        <p:cNvPr id="1" name=""/>
        <p:cNvGrpSpPr/>
        <p:nvPr/>
      </p:nvGrpSpPr>
      <p:grpSpPr>
        <a:xfrm>
          <a:off x="0" y="0"/>
          <a:ext cx="0" cy="0"/>
          <a:chOff x="0" y="0"/>
          <a:chExt cx="0" cy="0"/>
        </a:xfrm>
      </p:grpSpPr>
      <p:sp>
        <p:nvSpPr>
          <p:cNvPr id="2" name="标题 1"/>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SmartArt 占位符 2"/>
          <p:cNvSpPr>
            <a:spLocks noGrp="1"/>
          </p:cNvSpPr>
          <p:nvPr>
            <p:ph type="dgm" idx="1"/>
          </p:nvPr>
        </p:nvSpPr>
        <p:spPr>
          <a:xfrm>
            <a:off x="1182688" y="2017713"/>
            <a:ext cx="7772400" cy="4114800"/>
          </a:xfrm>
        </p:spPr>
        <p:txBody>
          <a:bodyPr/>
          <a:lstStyle/>
          <a:p>
            <a:pPr lvl="0"/>
            <a:endParaRPr lang="zh-CN" altLang="en-US" noProof="0"/>
          </a:p>
        </p:txBody>
      </p:sp>
      <p:sp>
        <p:nvSpPr>
          <p:cNvPr id="4" name="Rectangle 11"/>
          <p:cNvSpPr>
            <a:spLocks noGrp="1" noChangeArrowheads="1"/>
          </p:cNvSpPr>
          <p:nvPr>
            <p:ph type="dt" sz="half" idx="10"/>
          </p:nvPr>
        </p:nvSpPr>
        <p:spPr>
          <a:xfrm>
            <a:off x="685800" y="6248400"/>
            <a:ext cx="1905000" cy="457200"/>
          </a:xfrm>
          <a:prstGeom prst="rect">
            <a:avLst/>
          </a:prstGeom>
          <a:ln/>
        </p:spPr>
        <p:txBody>
          <a:bodyPr/>
          <a:lstStyle>
            <a:lvl1pPr>
              <a:defRPr/>
            </a:lvl1pPr>
          </a:lstStyle>
          <a:p>
            <a:pPr>
              <a:defRPr/>
            </a:pPr>
            <a:endParaRPr lang="en-US" altLang="zh-CN"/>
          </a:p>
        </p:txBody>
      </p:sp>
      <p:sp>
        <p:nvSpPr>
          <p:cNvPr id="5" name="Rectangle 12"/>
          <p:cNvSpPr>
            <a:spLocks noGrp="1" noChangeArrowheads="1"/>
          </p:cNvSpPr>
          <p:nvPr>
            <p:ph type="ftr" sz="quarter" idx="11"/>
          </p:nvPr>
        </p:nvSpPr>
        <p:spPr>
          <a:xfrm>
            <a:off x="3124200" y="6248400"/>
            <a:ext cx="2895600" cy="457200"/>
          </a:xfrm>
          <a:prstGeom prst="rect">
            <a:avLst/>
          </a:prstGeom>
          <a:ln/>
        </p:spPr>
        <p:txBody>
          <a:bodyPr/>
          <a:lstStyle>
            <a:lvl1pPr>
              <a:defRPr/>
            </a:lvl1pPr>
          </a:lstStyle>
          <a:p>
            <a:pPr>
              <a:defRPr/>
            </a:pPr>
            <a:endParaRPr lang="en-US" altLang="zh-CN"/>
          </a:p>
        </p:txBody>
      </p:sp>
      <p:sp>
        <p:nvSpPr>
          <p:cNvPr id="6" name="Rectangle 13"/>
          <p:cNvSpPr>
            <a:spLocks noGrp="1" noChangeArrowheads="1"/>
          </p:cNvSpPr>
          <p:nvPr>
            <p:ph type="sldNum" sz="quarter" idx="12"/>
          </p:nvPr>
        </p:nvSpPr>
        <p:spPr>
          <a:xfrm>
            <a:off x="6553200" y="6248400"/>
            <a:ext cx="1905000" cy="457200"/>
          </a:xfrm>
          <a:prstGeom prst="rect">
            <a:avLst/>
          </a:prstGeom>
          <a:ln/>
        </p:spPr>
        <p:txBody>
          <a:bodyPr/>
          <a:lstStyle>
            <a:lvl1pPr>
              <a:defRPr/>
            </a:lvl1pPr>
          </a:lstStyle>
          <a:p>
            <a:pPr>
              <a:defRPr/>
            </a:pPr>
            <a:fld id="{28E5C0C6-49FD-4F5C-808F-52B0EC87FF9C}" type="slidenum">
              <a:rPr lang="en-US" altLang="zh-CN"/>
              <a:pPr>
                <a:defRPr/>
              </a:pPr>
              <a:t>‹#›</a:t>
            </a:fld>
            <a:endParaRPr lang="en-US" altLang="zh-CN"/>
          </a:p>
        </p:txBody>
      </p:sp>
    </p:spTree>
    <p:extLst>
      <p:ext uri="{BB962C8B-B14F-4D97-AF65-F5344CB8AC3E}">
        <p14:creationId xmlns:p14="http://schemas.microsoft.com/office/powerpoint/2010/main" val="13700569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FD0D910A-8752-4127-BFD7-E368401D0E4E}" type="datetimeFigureOut">
              <a:rPr lang="zh-CN" altLang="en-US" smtClean="0"/>
              <a:pPr/>
              <a:t>2023/2/20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CD8E7EC-1B0B-4459-B7CD-79C8FF29AF3D}" type="slidenum">
              <a:rPr lang="zh-CN" altLang="en-US" smtClean="0"/>
              <a:pPr/>
              <a:t>‹#›</a:t>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FD0D910A-8752-4127-BFD7-E368401D0E4E}" type="datetimeFigureOut">
              <a:rPr lang="zh-CN" altLang="en-US" smtClean="0"/>
              <a:pPr/>
              <a:t>2023/2/20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CD8E7EC-1B0B-4459-B7CD-79C8FF29AF3D}" type="slidenum">
              <a:rPr lang="zh-CN" altLang="en-US" smtClean="0"/>
              <a:pPr/>
              <a:t>‹#›</a:t>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FD0D910A-8752-4127-BFD7-E368401D0E4E}" type="datetimeFigureOut">
              <a:rPr lang="zh-CN" altLang="en-US" smtClean="0"/>
              <a:pPr/>
              <a:t>2023/2/20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CD8E7EC-1B0B-4459-B7CD-79C8FF29AF3D}" type="slidenum">
              <a:rPr lang="zh-CN" altLang="en-US" smtClean="0"/>
              <a:pPr/>
              <a:t>‹#›</a:t>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FD0D910A-8752-4127-BFD7-E368401D0E4E}" type="datetimeFigureOut">
              <a:rPr lang="zh-CN" altLang="en-US" smtClean="0"/>
              <a:pPr/>
              <a:t>2023/2/20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CD8E7EC-1B0B-4459-B7CD-79C8FF29AF3D}" type="slidenum">
              <a:rPr lang="zh-CN" altLang="en-US" smtClean="0"/>
              <a:pPr/>
              <a:t>‹#›</a:t>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FD0D910A-8752-4127-BFD7-E368401D0E4E}" type="datetimeFigureOut">
              <a:rPr lang="zh-CN" altLang="en-US" smtClean="0"/>
              <a:pPr/>
              <a:t>2023/2/20</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DCD8E7EC-1B0B-4459-B7CD-79C8FF29AF3D}" type="slidenum">
              <a:rPr lang="zh-CN" altLang="en-US" smtClean="0"/>
              <a:pPr/>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76200"/>
            <a:ext cx="8382000" cy="685800"/>
          </a:xfrm>
        </p:spPr>
        <p:txBody>
          <a:bodyPr/>
          <a:lstStyle/>
          <a:p>
            <a:r>
              <a:rPr lang="zh-CN" altLang="en-US" dirty="0"/>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FD0D910A-8752-4127-BFD7-E368401D0E4E}" type="datetimeFigureOut">
              <a:rPr lang="zh-CN" altLang="en-US" smtClean="0"/>
              <a:pPr/>
              <a:t>2023/2/20</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DCD8E7EC-1B0B-4459-B7CD-79C8FF29AF3D}" type="slidenum">
              <a:rPr lang="zh-CN" altLang="en-US" smtClean="0"/>
              <a:pPr/>
              <a:t>‹#›</a:t>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FD0D910A-8752-4127-BFD7-E368401D0E4E}" type="datetimeFigureOut">
              <a:rPr lang="zh-CN" altLang="en-US" smtClean="0"/>
              <a:pPr/>
              <a:t>2023/2/20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DCD8E7EC-1B0B-4459-B7CD-79C8FF29AF3D}" type="slidenum">
              <a:rPr lang="zh-CN" altLang="en-US" smtClean="0"/>
              <a:pPr/>
              <a:t>‹#›</a:t>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FD0D910A-8752-4127-BFD7-E368401D0E4E}" type="datetimeFigureOut">
              <a:rPr lang="zh-CN" altLang="en-US" smtClean="0"/>
              <a:pPr/>
              <a:t>2023/2/20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CD8E7EC-1B0B-4459-B7CD-79C8FF29AF3D}" type="slidenum">
              <a:rPr lang="zh-CN" altLang="en-US" smtClean="0"/>
              <a:pPr/>
              <a:t>‹#›</a:t>
            </a:fld>
            <a:endParaRPr lang="zh-CN"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FD0D910A-8752-4127-BFD7-E368401D0E4E}" type="datetimeFigureOut">
              <a:rPr lang="zh-CN" altLang="en-US" smtClean="0"/>
              <a:pPr/>
              <a:t>2023/2/20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CD8E7EC-1B0B-4459-B7CD-79C8FF29AF3D}" type="slidenum">
              <a:rPr lang="zh-CN" altLang="en-US" smtClean="0"/>
              <a:pPr/>
              <a:t>‹#›</a:t>
            </a:fld>
            <a:endParaRPr lang="zh-CN" alt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FD0D910A-8752-4127-BFD7-E368401D0E4E}" type="datetimeFigureOut">
              <a:rPr lang="zh-CN" altLang="en-US" smtClean="0"/>
              <a:pPr/>
              <a:t>2023/2/20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CD8E7EC-1B0B-4459-B7CD-79C8FF29AF3D}" type="slidenum">
              <a:rPr lang="zh-CN" altLang="en-US" smtClean="0"/>
              <a:pPr/>
              <a:t>‹#›</a:t>
            </a:fld>
            <a:endParaRPr lang="zh-CN" alt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FD0D910A-8752-4127-BFD7-E368401D0E4E}" type="datetimeFigureOut">
              <a:rPr lang="zh-CN" altLang="en-US" smtClean="0"/>
              <a:pPr/>
              <a:t>2023/2/20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CD8E7EC-1B0B-4459-B7CD-79C8FF29AF3D}" type="slidenum">
              <a:rPr lang="zh-CN" altLang="en-US" smtClean="0"/>
              <a:pPr/>
              <a:t>‹#›</a:t>
            </a:fld>
            <a:endParaRPr lang="zh-CN" alt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FD0D910A-8752-4127-BFD7-E368401D0E4E}" type="datetimeFigureOut">
              <a:rPr lang="zh-CN" altLang="en-US" smtClean="0"/>
              <a:pPr/>
              <a:t>2023/2/20</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DCD8E7EC-1B0B-4459-B7CD-79C8FF29AF3D}" type="slidenum">
              <a:rPr lang="zh-CN" altLang="en-US" smtClean="0"/>
              <a:pPr/>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09600" y="1266825"/>
            <a:ext cx="4076700" cy="49053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838700" y="1266825"/>
            <a:ext cx="4076700" cy="49053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0"/>
            <a:ext cx="8229600" cy="9144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a:t>单击图标添加图片</a:t>
            </a: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theme" Target="../theme/theme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 name="Group 3"/>
          <p:cNvGrpSpPr>
            <a:grpSpLocks/>
          </p:cNvGrpSpPr>
          <p:nvPr/>
        </p:nvGrpSpPr>
        <p:grpSpPr bwMode="auto">
          <a:xfrm>
            <a:off x="8329613" y="733425"/>
            <a:ext cx="720725" cy="531813"/>
            <a:chOff x="5247" y="462"/>
            <a:chExt cx="454" cy="335"/>
          </a:xfrm>
        </p:grpSpPr>
        <p:sp>
          <p:nvSpPr>
            <p:cNvPr id="1047" name="AutoShape 4"/>
            <p:cNvSpPr>
              <a:spLocks noChangeArrowheads="1"/>
            </p:cNvSpPr>
            <p:nvPr/>
          </p:nvSpPr>
          <p:spPr bwMode="auto">
            <a:xfrm rot="10800000" flipH="1">
              <a:off x="5564" y="462"/>
              <a:ext cx="137" cy="335"/>
            </a:xfrm>
            <a:prstGeom prst="parallelogram">
              <a:avLst>
                <a:gd name="adj" fmla="val 52954"/>
              </a:avLst>
            </a:prstGeom>
            <a:gradFill rotWithShape="0">
              <a:gsLst>
                <a:gs pos="0">
                  <a:schemeClr val="accent2"/>
                </a:gs>
                <a:gs pos="100000">
                  <a:schemeClr val="accent1"/>
                </a:gs>
              </a:gsLst>
              <a:lin ang="5400000" scaled="1"/>
            </a:gradFill>
            <a:ln>
              <a:noFill/>
            </a:ln>
            <a:effec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endParaRPr lang="zh-CN" altLang="en-US">
                <a:ea typeface="宋体" charset="-122"/>
              </a:endParaRPr>
            </a:p>
          </p:txBody>
        </p:sp>
        <p:sp>
          <p:nvSpPr>
            <p:cNvPr id="1048" name="AutoShape 5"/>
            <p:cNvSpPr>
              <a:spLocks noChangeArrowheads="1"/>
            </p:cNvSpPr>
            <p:nvPr/>
          </p:nvSpPr>
          <p:spPr bwMode="auto">
            <a:xfrm rot="10800000" flipH="1">
              <a:off x="5407" y="462"/>
              <a:ext cx="138" cy="335"/>
            </a:xfrm>
            <a:prstGeom prst="parallelogram">
              <a:avLst>
                <a:gd name="adj" fmla="val 52954"/>
              </a:avLst>
            </a:prstGeom>
            <a:gradFill rotWithShape="0">
              <a:gsLst>
                <a:gs pos="0">
                  <a:schemeClr val="accent2"/>
                </a:gs>
                <a:gs pos="100000">
                  <a:schemeClr val="accent1"/>
                </a:gs>
              </a:gsLst>
              <a:lin ang="5400000" scaled="1"/>
            </a:gradFill>
            <a:ln>
              <a:noFill/>
            </a:ln>
            <a:effec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endParaRPr lang="zh-CN" altLang="en-US">
                <a:ea typeface="宋体" charset="-122"/>
              </a:endParaRPr>
            </a:p>
          </p:txBody>
        </p:sp>
        <p:sp>
          <p:nvSpPr>
            <p:cNvPr id="1049" name="AutoShape 6"/>
            <p:cNvSpPr>
              <a:spLocks noChangeArrowheads="1"/>
            </p:cNvSpPr>
            <p:nvPr/>
          </p:nvSpPr>
          <p:spPr bwMode="auto">
            <a:xfrm rot="10800000" flipH="1">
              <a:off x="5247" y="462"/>
              <a:ext cx="138" cy="335"/>
            </a:xfrm>
            <a:prstGeom prst="parallelogram">
              <a:avLst>
                <a:gd name="adj" fmla="val 52954"/>
              </a:avLst>
            </a:prstGeom>
            <a:gradFill rotWithShape="0">
              <a:gsLst>
                <a:gs pos="0">
                  <a:schemeClr val="accent2"/>
                </a:gs>
                <a:gs pos="100000">
                  <a:schemeClr val="accent1"/>
                </a:gs>
              </a:gsLst>
              <a:lin ang="5400000" scaled="1"/>
            </a:gradFill>
            <a:ln>
              <a:noFill/>
            </a:ln>
            <a:effec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endParaRPr lang="zh-CN" altLang="en-US">
                <a:ea typeface="宋体" charset="-122"/>
              </a:endParaRPr>
            </a:p>
          </p:txBody>
        </p:sp>
      </p:grpSp>
      <p:grpSp>
        <p:nvGrpSpPr>
          <p:cNvPr id="3" name="Group 7"/>
          <p:cNvGrpSpPr>
            <a:grpSpLocks/>
          </p:cNvGrpSpPr>
          <p:nvPr/>
        </p:nvGrpSpPr>
        <p:grpSpPr bwMode="auto">
          <a:xfrm>
            <a:off x="77788" y="6040438"/>
            <a:ext cx="531812" cy="727075"/>
            <a:chOff x="49" y="3805"/>
            <a:chExt cx="335" cy="458"/>
          </a:xfrm>
        </p:grpSpPr>
        <p:sp>
          <p:nvSpPr>
            <p:cNvPr id="1044" name="AutoShape 8"/>
            <p:cNvSpPr>
              <a:spLocks noChangeArrowheads="1"/>
            </p:cNvSpPr>
            <p:nvPr/>
          </p:nvSpPr>
          <p:spPr bwMode="auto">
            <a:xfrm rot="5400000" flipH="1">
              <a:off x="148" y="3706"/>
              <a:ext cx="137" cy="335"/>
            </a:xfrm>
            <a:prstGeom prst="parallelogram">
              <a:avLst>
                <a:gd name="adj" fmla="val 52954"/>
              </a:avLst>
            </a:prstGeom>
            <a:gradFill rotWithShape="0">
              <a:gsLst>
                <a:gs pos="0">
                  <a:schemeClr val="accent1"/>
                </a:gs>
                <a:gs pos="100000">
                  <a:schemeClr val="accent2"/>
                </a:gs>
              </a:gsLst>
              <a:lin ang="0" scaled="1"/>
            </a:gradFill>
            <a:ln>
              <a:noFill/>
            </a:ln>
            <a:effec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endParaRPr lang="zh-CN" altLang="en-US">
                <a:ea typeface="宋体" charset="-122"/>
              </a:endParaRPr>
            </a:p>
          </p:txBody>
        </p:sp>
        <p:sp>
          <p:nvSpPr>
            <p:cNvPr id="1045" name="AutoShape 9"/>
            <p:cNvSpPr>
              <a:spLocks noChangeArrowheads="1"/>
            </p:cNvSpPr>
            <p:nvPr/>
          </p:nvSpPr>
          <p:spPr bwMode="auto">
            <a:xfrm rot="5400000" flipH="1">
              <a:off x="140" y="3871"/>
              <a:ext cx="138" cy="335"/>
            </a:xfrm>
            <a:prstGeom prst="parallelogram">
              <a:avLst>
                <a:gd name="adj" fmla="val 52954"/>
              </a:avLst>
            </a:prstGeom>
            <a:gradFill rotWithShape="0">
              <a:gsLst>
                <a:gs pos="0">
                  <a:schemeClr val="accent1"/>
                </a:gs>
                <a:gs pos="100000">
                  <a:schemeClr val="accent2"/>
                </a:gs>
              </a:gsLst>
              <a:lin ang="0" scaled="1"/>
            </a:gradFill>
            <a:ln>
              <a:noFill/>
            </a:ln>
            <a:effec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endParaRPr lang="zh-CN" altLang="en-US">
                <a:ea typeface="宋体" charset="-122"/>
              </a:endParaRPr>
            </a:p>
          </p:txBody>
        </p:sp>
        <p:sp>
          <p:nvSpPr>
            <p:cNvPr id="1046" name="AutoShape 10"/>
            <p:cNvSpPr>
              <a:spLocks noChangeArrowheads="1"/>
            </p:cNvSpPr>
            <p:nvPr/>
          </p:nvSpPr>
          <p:spPr bwMode="auto">
            <a:xfrm rot="5400000" flipH="1">
              <a:off x="140" y="4030"/>
              <a:ext cx="138" cy="335"/>
            </a:xfrm>
            <a:prstGeom prst="parallelogram">
              <a:avLst>
                <a:gd name="adj" fmla="val 52954"/>
              </a:avLst>
            </a:prstGeom>
            <a:gradFill rotWithShape="0">
              <a:gsLst>
                <a:gs pos="0">
                  <a:schemeClr val="accent1"/>
                </a:gs>
                <a:gs pos="100000">
                  <a:schemeClr val="accent2"/>
                </a:gs>
              </a:gsLst>
              <a:lin ang="0" scaled="1"/>
            </a:gradFill>
            <a:ln>
              <a:noFill/>
            </a:ln>
            <a:effec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endParaRPr lang="zh-CN" altLang="en-US">
                <a:ea typeface="宋体" charset="-122"/>
              </a:endParaRPr>
            </a:p>
          </p:txBody>
        </p:sp>
      </p:grpSp>
      <p:sp>
        <p:nvSpPr>
          <p:cNvPr id="3083" name="Rectangle 11"/>
          <p:cNvSpPr>
            <a:spLocks noGrp="1" noChangeArrowheads="1"/>
          </p:cNvSpPr>
          <p:nvPr>
            <p:ph type="body" idx="1"/>
          </p:nvPr>
        </p:nvSpPr>
        <p:spPr bwMode="auto">
          <a:xfrm>
            <a:off x="609600" y="1266825"/>
            <a:ext cx="8305800" cy="4905375"/>
          </a:xfrm>
          <a:prstGeom prst="rect">
            <a:avLst/>
          </a:prstGeom>
          <a:noFill/>
          <a:ln>
            <a:noFill/>
          </a:ln>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ltLang="zh-CN"/>
          </a:p>
        </p:txBody>
      </p:sp>
      <p:sp>
        <p:nvSpPr>
          <p:cNvPr id="3087" name="Rectangle 15"/>
          <p:cNvSpPr>
            <a:spLocks noChangeArrowheads="1"/>
          </p:cNvSpPr>
          <p:nvPr/>
        </p:nvSpPr>
        <p:spPr bwMode="auto">
          <a:xfrm>
            <a:off x="227013" y="0"/>
            <a:ext cx="228600" cy="6858000"/>
          </a:xfrm>
          <a:prstGeom prst="rect">
            <a:avLst/>
          </a:prstGeom>
          <a:gradFill rotWithShape="0">
            <a:gsLst>
              <a:gs pos="0">
                <a:schemeClr val="bg2"/>
              </a:gs>
              <a:gs pos="50000">
                <a:schemeClr val="folHlink"/>
              </a:gs>
              <a:gs pos="100000">
                <a:schemeClr val="bg2"/>
              </a:gs>
            </a:gsLst>
            <a:lin ang="0" scaled="1"/>
          </a:gradFill>
          <a:ln>
            <a:noFill/>
          </a:ln>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endParaRPr lang="zh-CN" altLang="en-US">
              <a:ea typeface="宋体" charset="-122"/>
            </a:endParaRPr>
          </a:p>
        </p:txBody>
      </p:sp>
      <p:sp>
        <p:nvSpPr>
          <p:cNvPr id="3088" name="AutoShape 16"/>
          <p:cNvSpPr>
            <a:spLocks noChangeArrowheads="1"/>
          </p:cNvSpPr>
          <p:nvPr/>
        </p:nvSpPr>
        <p:spPr bwMode="auto">
          <a:xfrm flipH="1">
            <a:off x="304800" y="914400"/>
            <a:ext cx="8839200" cy="228600"/>
          </a:xfrm>
          <a:prstGeom prst="homePlate">
            <a:avLst>
              <a:gd name="adj" fmla="val 67846"/>
            </a:avLst>
          </a:prstGeom>
          <a:gradFill rotWithShape="0">
            <a:gsLst>
              <a:gs pos="0">
                <a:schemeClr val="bg2"/>
              </a:gs>
              <a:gs pos="50000">
                <a:schemeClr val="folHlink"/>
              </a:gs>
              <a:gs pos="100000">
                <a:schemeClr val="bg2"/>
              </a:gs>
            </a:gsLst>
            <a:lin ang="5400000" scaled="1"/>
          </a:gradFill>
          <a:ln>
            <a:noFill/>
          </a:ln>
          <a:effec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endParaRPr lang="zh-CN" altLang="en-US">
              <a:ea typeface="宋体" charset="-122"/>
            </a:endParaRPr>
          </a:p>
        </p:txBody>
      </p:sp>
      <p:sp>
        <p:nvSpPr>
          <p:cNvPr id="1031" name="Rectangle 17"/>
          <p:cNvSpPr>
            <a:spLocks noChangeArrowheads="1"/>
          </p:cNvSpPr>
          <p:nvPr/>
        </p:nvSpPr>
        <p:spPr bwMode="auto">
          <a:xfrm>
            <a:off x="1981200" y="2179638"/>
            <a:ext cx="190500" cy="4678362"/>
          </a:xfrm>
          <a:prstGeom prst="rect">
            <a:avLst/>
          </a:prstGeom>
          <a:noFill/>
          <a:ln>
            <a:noFill/>
          </a:ln>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endParaRPr lang="zh-CN" altLang="en-US">
              <a:ea typeface="宋体" charset="-122"/>
            </a:endParaRPr>
          </a:p>
        </p:txBody>
      </p:sp>
      <p:grpSp>
        <p:nvGrpSpPr>
          <p:cNvPr id="4" name="Group 18"/>
          <p:cNvGrpSpPr>
            <a:grpSpLocks/>
          </p:cNvGrpSpPr>
          <p:nvPr/>
        </p:nvGrpSpPr>
        <p:grpSpPr bwMode="auto">
          <a:xfrm>
            <a:off x="77788" y="5903913"/>
            <a:ext cx="533400" cy="749300"/>
            <a:chOff x="49" y="3719"/>
            <a:chExt cx="336" cy="472"/>
          </a:xfrm>
        </p:grpSpPr>
        <p:sp>
          <p:nvSpPr>
            <p:cNvPr id="1041" name="AutoShape 19"/>
            <p:cNvSpPr>
              <a:spLocks noChangeArrowheads="1"/>
            </p:cNvSpPr>
            <p:nvPr/>
          </p:nvSpPr>
          <p:spPr bwMode="auto">
            <a:xfrm rot="-5400000">
              <a:off x="135" y="3630"/>
              <a:ext cx="150" cy="335"/>
            </a:xfrm>
            <a:prstGeom prst="parallelogram">
              <a:avLst>
                <a:gd name="adj" fmla="val 52954"/>
              </a:avLst>
            </a:prstGeom>
            <a:gradFill rotWithShape="0">
              <a:gsLst>
                <a:gs pos="0">
                  <a:schemeClr val="accent2"/>
                </a:gs>
                <a:gs pos="100000">
                  <a:schemeClr val="accent1"/>
                </a:gs>
              </a:gsLst>
              <a:lin ang="0" scaled="1"/>
            </a:gradFill>
            <a:ln>
              <a:noFill/>
            </a:ln>
            <a:effec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endParaRPr lang="zh-CN" altLang="en-US">
                <a:ea typeface="宋体" charset="-122"/>
              </a:endParaRPr>
            </a:p>
          </p:txBody>
        </p:sp>
        <p:sp>
          <p:nvSpPr>
            <p:cNvPr id="1042" name="AutoShape 20"/>
            <p:cNvSpPr>
              <a:spLocks noChangeArrowheads="1"/>
            </p:cNvSpPr>
            <p:nvPr/>
          </p:nvSpPr>
          <p:spPr bwMode="auto">
            <a:xfrm rot="-5400000">
              <a:off x="141" y="3786"/>
              <a:ext cx="151" cy="335"/>
            </a:xfrm>
            <a:prstGeom prst="parallelogram">
              <a:avLst>
                <a:gd name="adj" fmla="val 52954"/>
              </a:avLst>
            </a:prstGeom>
            <a:gradFill rotWithShape="0">
              <a:gsLst>
                <a:gs pos="0">
                  <a:schemeClr val="accent2"/>
                </a:gs>
                <a:gs pos="100000">
                  <a:schemeClr val="accent1"/>
                </a:gs>
              </a:gsLst>
              <a:lin ang="0" scaled="1"/>
            </a:gradFill>
            <a:ln>
              <a:noFill/>
            </a:ln>
            <a:effec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endParaRPr lang="zh-CN" altLang="en-US">
                <a:ea typeface="宋体" charset="-122"/>
              </a:endParaRPr>
            </a:p>
          </p:txBody>
        </p:sp>
        <p:sp>
          <p:nvSpPr>
            <p:cNvPr id="1043" name="AutoShape 21"/>
            <p:cNvSpPr>
              <a:spLocks noChangeArrowheads="1"/>
            </p:cNvSpPr>
            <p:nvPr/>
          </p:nvSpPr>
          <p:spPr bwMode="auto">
            <a:xfrm rot="-5400000">
              <a:off x="142" y="3948"/>
              <a:ext cx="150" cy="336"/>
            </a:xfrm>
            <a:prstGeom prst="parallelogram">
              <a:avLst>
                <a:gd name="adj" fmla="val 52954"/>
              </a:avLst>
            </a:prstGeom>
            <a:gradFill rotWithShape="0">
              <a:gsLst>
                <a:gs pos="0">
                  <a:schemeClr val="accent2"/>
                </a:gs>
                <a:gs pos="100000">
                  <a:schemeClr val="accent1"/>
                </a:gs>
              </a:gsLst>
              <a:lin ang="0" scaled="1"/>
            </a:gradFill>
            <a:ln>
              <a:noFill/>
            </a:ln>
            <a:effec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endParaRPr lang="zh-CN" altLang="en-US">
                <a:ea typeface="宋体" charset="-122"/>
              </a:endParaRPr>
            </a:p>
          </p:txBody>
        </p:sp>
      </p:grpSp>
      <p:sp>
        <p:nvSpPr>
          <p:cNvPr id="3094" name="Rectangle 22"/>
          <p:cNvSpPr>
            <a:spLocks noGrp="1" noChangeArrowheads="1"/>
          </p:cNvSpPr>
          <p:nvPr>
            <p:ph type="title"/>
          </p:nvPr>
        </p:nvSpPr>
        <p:spPr bwMode="auto">
          <a:xfrm>
            <a:off x="609600" y="152400"/>
            <a:ext cx="8382000" cy="685800"/>
          </a:xfrm>
          <a:prstGeom prst="rect">
            <a:avLst/>
          </a:prstGeom>
          <a:noFill/>
          <a:ln>
            <a:noFill/>
          </a:ln>
        </p:spPr>
        <p:txBody>
          <a:bodyPr vert="horz" wrap="square" lIns="91440" tIns="45720" rIns="91440" bIns="45720" numCol="1" anchor="b" anchorCtr="0" compatLnSpc="1">
            <a:prstTxWarp prst="textNoShape">
              <a:avLst/>
            </a:prstTxWarp>
          </a:bodyPr>
          <a:lstStyle/>
          <a:p>
            <a:pPr lvl="0"/>
            <a:r>
              <a:rPr lang="zh-CN" altLang="en-US"/>
              <a:t>单击此处编辑母版标题样式</a:t>
            </a:r>
            <a:endParaRPr lang="en-US" altLang="zh-CN"/>
          </a:p>
        </p:txBody>
      </p:sp>
      <p:grpSp>
        <p:nvGrpSpPr>
          <p:cNvPr id="5" name="Group 23"/>
          <p:cNvGrpSpPr>
            <a:grpSpLocks/>
          </p:cNvGrpSpPr>
          <p:nvPr/>
        </p:nvGrpSpPr>
        <p:grpSpPr bwMode="auto">
          <a:xfrm>
            <a:off x="8189913" y="731838"/>
            <a:ext cx="739775" cy="533400"/>
            <a:chOff x="5159" y="461"/>
            <a:chExt cx="466" cy="336"/>
          </a:xfrm>
        </p:grpSpPr>
        <p:sp>
          <p:nvSpPr>
            <p:cNvPr id="1038" name="AutoShape 24"/>
            <p:cNvSpPr>
              <a:spLocks noChangeArrowheads="1"/>
            </p:cNvSpPr>
            <p:nvPr/>
          </p:nvSpPr>
          <p:spPr bwMode="auto">
            <a:xfrm>
              <a:off x="5475" y="462"/>
              <a:ext cx="150" cy="335"/>
            </a:xfrm>
            <a:prstGeom prst="parallelogram">
              <a:avLst>
                <a:gd name="adj" fmla="val 52954"/>
              </a:avLst>
            </a:prstGeom>
            <a:gradFill rotWithShape="0">
              <a:gsLst>
                <a:gs pos="0">
                  <a:schemeClr val="accent1"/>
                </a:gs>
                <a:gs pos="100000">
                  <a:schemeClr val="accent2"/>
                </a:gs>
              </a:gsLst>
              <a:lin ang="5400000" scaled="1"/>
            </a:gradFill>
            <a:ln>
              <a:noFill/>
            </a:ln>
            <a:effec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endParaRPr lang="zh-CN" altLang="en-US">
                <a:ea typeface="宋体" charset="-122"/>
              </a:endParaRPr>
            </a:p>
          </p:txBody>
        </p:sp>
        <p:sp>
          <p:nvSpPr>
            <p:cNvPr id="1039" name="AutoShape 25"/>
            <p:cNvSpPr>
              <a:spLocks noChangeArrowheads="1"/>
            </p:cNvSpPr>
            <p:nvPr/>
          </p:nvSpPr>
          <p:spPr bwMode="auto">
            <a:xfrm>
              <a:off x="5318" y="462"/>
              <a:ext cx="151" cy="335"/>
            </a:xfrm>
            <a:prstGeom prst="parallelogram">
              <a:avLst>
                <a:gd name="adj" fmla="val 52954"/>
              </a:avLst>
            </a:prstGeom>
            <a:gradFill rotWithShape="0">
              <a:gsLst>
                <a:gs pos="0">
                  <a:schemeClr val="accent1"/>
                </a:gs>
                <a:gs pos="100000">
                  <a:schemeClr val="accent2"/>
                </a:gs>
              </a:gsLst>
              <a:lin ang="5400000" scaled="1"/>
            </a:gradFill>
            <a:ln>
              <a:noFill/>
            </a:ln>
            <a:effec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endParaRPr lang="zh-CN" altLang="en-US">
                <a:ea typeface="宋体" charset="-122"/>
              </a:endParaRPr>
            </a:p>
          </p:txBody>
        </p:sp>
        <p:sp>
          <p:nvSpPr>
            <p:cNvPr id="1040" name="AutoShape 26"/>
            <p:cNvSpPr>
              <a:spLocks noChangeArrowheads="1"/>
            </p:cNvSpPr>
            <p:nvPr/>
          </p:nvSpPr>
          <p:spPr bwMode="auto">
            <a:xfrm>
              <a:off x="5159" y="461"/>
              <a:ext cx="150" cy="336"/>
            </a:xfrm>
            <a:prstGeom prst="parallelogram">
              <a:avLst>
                <a:gd name="adj" fmla="val 52954"/>
              </a:avLst>
            </a:prstGeom>
            <a:gradFill rotWithShape="0">
              <a:gsLst>
                <a:gs pos="0">
                  <a:schemeClr val="accent1"/>
                </a:gs>
                <a:gs pos="100000">
                  <a:schemeClr val="accent2"/>
                </a:gs>
              </a:gsLst>
              <a:lin ang="5400000" scaled="1"/>
            </a:gradFill>
            <a:ln>
              <a:noFill/>
            </a:ln>
            <a:effectLst/>
          </p:spPr>
          <p:txBody>
            <a:bodyPr wrap="none" anchor="ct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endParaRPr lang="zh-CN" altLang="en-US">
                <a:ea typeface="宋体" charset="-122"/>
              </a:endParaRPr>
            </a:p>
          </p:txBody>
        </p:sp>
      </p:grpSp>
      <p:sp>
        <p:nvSpPr>
          <p:cNvPr id="1037" name="Rectangle 31"/>
          <p:cNvSpPr>
            <a:spLocks noGrp="1" noChangeArrowheads="1"/>
          </p:cNvSpPr>
          <p:nvPr/>
        </p:nvSpPr>
        <p:spPr bwMode="auto">
          <a:xfrm>
            <a:off x="611560" y="6309320"/>
            <a:ext cx="5256584" cy="304800"/>
          </a:xfrm>
          <a:prstGeom prst="rect">
            <a:avLst/>
          </a:prstGeom>
          <a:noFill/>
          <a:ln>
            <a:noFill/>
          </a:ln>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a:defRPr/>
            </a:pPr>
            <a:r>
              <a:rPr lang="en-US" altLang="zh-CN" sz="1000" dirty="0">
                <a:latin typeface="Arial Narrow" pitchFamily="34" charset="0"/>
                <a:ea typeface="ヒラギノ角ゴ Pro W3" pitchFamily="84" charset="-128"/>
              </a:rPr>
              <a:t>Thomas H. </a:t>
            </a:r>
            <a:r>
              <a:rPr lang="en-US" altLang="zh-CN" sz="1000" dirty="0" err="1">
                <a:latin typeface="Arial Narrow" pitchFamily="34" charset="0"/>
                <a:ea typeface="ヒラギノ角ゴ Pro W3" pitchFamily="84" charset="-128"/>
              </a:rPr>
              <a:t>Cormen</a:t>
            </a:r>
            <a:r>
              <a:rPr lang="en-US" altLang="zh-CN" sz="1000" dirty="0">
                <a:latin typeface="Arial Narrow" pitchFamily="34" charset="0"/>
                <a:ea typeface="ヒラギノ角ゴ Pro W3" pitchFamily="84" charset="-128"/>
              </a:rPr>
              <a:t>, Charles E. </a:t>
            </a:r>
            <a:r>
              <a:rPr lang="en-US" altLang="zh-CN" sz="1000" dirty="0" err="1">
                <a:latin typeface="Arial Narrow" pitchFamily="34" charset="0"/>
                <a:ea typeface="ヒラギノ角ゴ Pro W3" pitchFamily="84" charset="-128"/>
              </a:rPr>
              <a:t>Leiserson</a:t>
            </a:r>
            <a:r>
              <a:rPr lang="en-US" altLang="zh-CN" sz="1000" dirty="0">
                <a:latin typeface="Arial Narrow" pitchFamily="34" charset="0"/>
                <a:ea typeface="ヒラギノ角ゴ Pro W3" pitchFamily="84" charset="-128"/>
              </a:rPr>
              <a:t>, Ronald L. </a:t>
            </a:r>
            <a:r>
              <a:rPr lang="en-US" altLang="zh-CN" sz="1000" dirty="0" err="1">
                <a:latin typeface="Arial Narrow" pitchFamily="34" charset="0"/>
                <a:ea typeface="ヒラギノ角ゴ Pro W3" pitchFamily="84" charset="-128"/>
              </a:rPr>
              <a:t>Rivest</a:t>
            </a:r>
            <a:r>
              <a:rPr lang="en-US" altLang="zh-CN" sz="1000" dirty="0">
                <a:latin typeface="Arial Narrow" pitchFamily="34" charset="0"/>
                <a:ea typeface="ヒラギノ角ゴ Pro W3" pitchFamily="84" charset="-128"/>
              </a:rPr>
              <a:t> </a:t>
            </a:r>
            <a:r>
              <a:rPr lang="en-US" altLang="zh-CN" sz="1000" dirty="0" err="1">
                <a:latin typeface="Arial Narrow" pitchFamily="34" charset="0"/>
                <a:ea typeface="ヒラギノ角ゴ Pro W3" pitchFamily="84" charset="-128"/>
              </a:rPr>
              <a:t>Dlifford</a:t>
            </a:r>
            <a:r>
              <a:rPr lang="en-US" altLang="zh-CN" sz="1000" dirty="0">
                <a:latin typeface="Arial Narrow" pitchFamily="34" charset="0"/>
                <a:ea typeface="ヒラギノ角ゴ Pro W3" pitchFamily="84" charset="-128"/>
              </a:rPr>
              <a:t> Stein, Introduction to Algorithms,</a:t>
            </a:r>
            <a:r>
              <a:rPr lang="en-US" altLang="zh-CN" sz="1000" dirty="0">
                <a:latin typeface="Arial" charset="0"/>
                <a:ea typeface="ヒラギノ角ゴ Pro W3" pitchFamily="84" charset="-128"/>
              </a:rPr>
              <a:t>”</a:t>
            </a:r>
            <a:r>
              <a:rPr lang="en-US" altLang="zh-CN" sz="1000" dirty="0">
                <a:latin typeface="Arial Narrow" pitchFamily="34" charset="0"/>
                <a:ea typeface="ヒラギノ角ゴ Pro W3" pitchFamily="84" charset="-128"/>
              </a:rPr>
              <a:t> 3</a:t>
            </a:r>
            <a:r>
              <a:rPr lang="en-US" altLang="zh-CN" sz="1000" baseline="30000" dirty="0">
                <a:latin typeface="Arial Narrow" pitchFamily="34" charset="0"/>
                <a:ea typeface="ヒラギノ角ゴ Pro W3" pitchFamily="84" charset="-128"/>
              </a:rPr>
              <a:t>rd</a:t>
            </a:r>
            <a:r>
              <a:rPr lang="en-US" altLang="zh-CN" sz="1000" dirty="0">
                <a:latin typeface="Arial Narrow" pitchFamily="34" charset="0"/>
                <a:ea typeface="ヒラギノ角ゴ Pro W3" pitchFamily="84" charset="-128"/>
              </a:rPr>
              <a:t> ed.</a:t>
            </a:r>
          </a:p>
        </p:txBody>
      </p:sp>
      <p:sp>
        <p:nvSpPr>
          <p:cNvPr id="24" name="Line 7"/>
          <p:cNvSpPr>
            <a:spLocks noChangeShapeType="1"/>
          </p:cNvSpPr>
          <p:nvPr userDrawn="1"/>
        </p:nvSpPr>
        <p:spPr bwMode="auto">
          <a:xfrm>
            <a:off x="533400" y="1295400"/>
            <a:ext cx="8229600" cy="0"/>
          </a:xfrm>
          <a:prstGeom prst="line">
            <a:avLst/>
          </a:prstGeom>
          <a:noFill/>
          <a:ln w="57150" cmpd="thinThick">
            <a:solidFill>
              <a:srgbClr val="CC3300"/>
            </a:solidFill>
            <a:round/>
            <a:headEnd/>
            <a:tailEnd/>
          </a:ln>
          <a:extLst>
            <a:ext uri="{909E8E84-426E-40DD-AFC4-6F175D3DCCD1}">
              <a14:hiddenFill xmlns:a14="http://schemas.microsoft.com/office/drawing/2010/main">
                <a:noFill/>
              </a14:hiddenFill>
            </a:ext>
          </a:extLst>
        </p:spPr>
        <p:txBody>
          <a:bodyPr/>
          <a:lstStyle/>
          <a:p>
            <a:endParaRPr lang="en-US"/>
          </a:p>
        </p:txBody>
      </p:sp>
    </p:spTree>
  </p:cSld>
  <p:clrMap bg1="dk2" tx1="lt1" bg2="dk1" tx2="lt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 id="2147483739" r:id="rId13"/>
    <p:sldLayoutId id="2147483740" r:id="rId14"/>
  </p:sldLayoutIdLs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afterEffect">
                                  <p:stCondLst>
                                    <p:cond delay="0"/>
                                  </p:stCondLst>
                                  <p:childTnLst>
                                    <p:set>
                                      <p:cBhvr>
                                        <p:cTn id="6" dur="1" fill="hold">
                                          <p:stCondLst>
                                            <p:cond delay="0"/>
                                          </p:stCondLst>
                                        </p:cTn>
                                        <p:tgtEl>
                                          <p:spTgt spid="3094">
                                            <p:txEl>
                                              <p:pRg st="0" end="0"/>
                                            </p:txEl>
                                          </p:spTgt>
                                        </p:tgtEl>
                                        <p:attrNameLst>
                                          <p:attrName>style.visibility</p:attrName>
                                        </p:attrNameLst>
                                      </p:cBhvr>
                                      <p:to>
                                        <p:strVal val="visible"/>
                                      </p:to>
                                    </p:set>
                                    <p:animEffect transition="in" filter="dissolve">
                                      <p:cBhvr>
                                        <p:cTn id="7" dur="500"/>
                                        <p:tgtEl>
                                          <p:spTgt spid="3094">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3083">
                                            <p:txEl>
                                              <p:pRg st="0" end="0"/>
                                            </p:txEl>
                                          </p:spTgt>
                                        </p:tgtEl>
                                        <p:attrNameLst>
                                          <p:attrName>style.visibility</p:attrName>
                                        </p:attrNameLst>
                                      </p:cBhvr>
                                      <p:to>
                                        <p:strVal val="visible"/>
                                      </p:to>
                                    </p:set>
                                    <p:animEffect transition="in" filter="wipe(up)">
                                      <p:cBhvr>
                                        <p:cTn id="12" dur="500"/>
                                        <p:tgtEl>
                                          <p:spTgt spid="3083">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3083">
                                            <p:txEl>
                                              <p:pRg st="1" end="1"/>
                                            </p:txEl>
                                          </p:spTgt>
                                        </p:tgtEl>
                                        <p:attrNameLst>
                                          <p:attrName>style.visibility</p:attrName>
                                        </p:attrNameLst>
                                      </p:cBhvr>
                                      <p:to>
                                        <p:strVal val="visible"/>
                                      </p:to>
                                    </p:set>
                                    <p:animEffect transition="in" filter="wipe(up)">
                                      <p:cBhvr>
                                        <p:cTn id="17" dur="500"/>
                                        <p:tgtEl>
                                          <p:spTgt spid="3083">
                                            <p:txEl>
                                              <p:pRg st="1" end="1"/>
                                            </p:txEl>
                                          </p:spTgt>
                                        </p:tgtEl>
                                      </p:cBhvr>
                                    </p:animEffect>
                                  </p:childTnLst>
                                  <p:subTnLst>
                                    <p:animClr clrSpc="rgb" dir="cw">
                                      <p:cBhvr override="childStyle">
                                        <p:cTn dur="1" fill="hold" display="0" masterRel="nextClick" afterEffect="1"/>
                                        <p:tgtEl>
                                          <p:spTgt spid="3083">
                                            <p:txEl>
                                              <p:pRg st="1" end="1"/>
                                            </p:txEl>
                                          </p:spTgt>
                                        </p:tgtEl>
                                        <p:attrNameLst>
                                          <p:attrName>ppt_c</p:attrName>
                                        </p:attrNameLst>
                                      </p:cBhvr>
                                      <p:to>
                                        <a:schemeClr val="tx1"/>
                                      </p:to>
                                    </p:animClr>
                                  </p:sub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3083">
                                            <p:txEl>
                                              <p:pRg st="2" end="2"/>
                                            </p:txEl>
                                          </p:spTgt>
                                        </p:tgtEl>
                                        <p:attrNameLst>
                                          <p:attrName>style.visibility</p:attrName>
                                        </p:attrNameLst>
                                      </p:cBhvr>
                                      <p:to>
                                        <p:strVal val="visible"/>
                                      </p:to>
                                    </p:set>
                                    <p:animEffect transition="in" filter="wipe(up)">
                                      <p:cBhvr>
                                        <p:cTn id="22" dur="500"/>
                                        <p:tgtEl>
                                          <p:spTgt spid="3083">
                                            <p:txEl>
                                              <p:pRg st="2" end="2"/>
                                            </p:txEl>
                                          </p:spTgt>
                                        </p:tgtEl>
                                      </p:cBhvr>
                                    </p:animEffect>
                                  </p:childTnLst>
                                  <p:subTnLst>
                                    <p:animClr clrSpc="rgb" dir="cw">
                                      <p:cBhvr override="childStyle">
                                        <p:cTn dur="1" fill="hold" display="0" masterRel="nextClick" afterEffect="1"/>
                                        <p:tgtEl>
                                          <p:spTgt spid="3083">
                                            <p:txEl>
                                              <p:pRg st="2" end="2"/>
                                            </p:txEl>
                                          </p:spTgt>
                                        </p:tgtEl>
                                        <p:attrNameLst>
                                          <p:attrName>ppt_c</p:attrName>
                                        </p:attrNameLst>
                                      </p:cBhvr>
                                      <p:to>
                                        <a:schemeClr val="tx1"/>
                                      </p:to>
                                    </p:animClr>
                                  </p:sub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3083">
                                            <p:txEl>
                                              <p:pRg st="3" end="3"/>
                                            </p:txEl>
                                          </p:spTgt>
                                        </p:tgtEl>
                                        <p:attrNameLst>
                                          <p:attrName>style.visibility</p:attrName>
                                        </p:attrNameLst>
                                      </p:cBhvr>
                                      <p:to>
                                        <p:strVal val="visible"/>
                                      </p:to>
                                    </p:set>
                                    <p:animEffect transition="in" filter="wipe(up)">
                                      <p:cBhvr>
                                        <p:cTn id="27" dur="500"/>
                                        <p:tgtEl>
                                          <p:spTgt spid="3083">
                                            <p:txEl>
                                              <p:pRg st="3" end="3"/>
                                            </p:txEl>
                                          </p:spTgt>
                                        </p:tgtEl>
                                      </p:cBhvr>
                                    </p:animEffect>
                                  </p:childTnLst>
                                  <p:subTnLst>
                                    <p:animClr clrSpc="rgb" dir="cw">
                                      <p:cBhvr override="childStyle">
                                        <p:cTn dur="1" fill="hold" display="0" masterRel="nextClick" afterEffect="1"/>
                                        <p:tgtEl>
                                          <p:spTgt spid="3083">
                                            <p:txEl>
                                              <p:pRg st="3" end="3"/>
                                            </p:txEl>
                                          </p:spTgt>
                                        </p:tgtEl>
                                        <p:attrNameLst>
                                          <p:attrName>ppt_c</p:attrName>
                                        </p:attrNameLst>
                                      </p:cBhvr>
                                      <p:to>
                                        <a:schemeClr val="tx1"/>
                                      </p:to>
                                    </p:animClr>
                                  </p:sub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1" fill="hold" grpId="0" nodeType="clickEffect">
                                  <p:stCondLst>
                                    <p:cond delay="0"/>
                                  </p:stCondLst>
                                  <p:childTnLst>
                                    <p:set>
                                      <p:cBhvr>
                                        <p:cTn id="31" dur="1" fill="hold">
                                          <p:stCondLst>
                                            <p:cond delay="0"/>
                                          </p:stCondLst>
                                        </p:cTn>
                                        <p:tgtEl>
                                          <p:spTgt spid="3083">
                                            <p:txEl>
                                              <p:pRg st="4" end="4"/>
                                            </p:txEl>
                                          </p:spTgt>
                                        </p:tgtEl>
                                        <p:attrNameLst>
                                          <p:attrName>style.visibility</p:attrName>
                                        </p:attrNameLst>
                                      </p:cBhvr>
                                      <p:to>
                                        <p:strVal val="visible"/>
                                      </p:to>
                                    </p:set>
                                    <p:animEffect transition="in" filter="wipe(up)">
                                      <p:cBhvr>
                                        <p:cTn id="32" dur="500"/>
                                        <p:tgtEl>
                                          <p:spTgt spid="3083">
                                            <p:txEl>
                                              <p:pRg st="4" end="4"/>
                                            </p:txEl>
                                          </p:spTgt>
                                        </p:tgtEl>
                                      </p:cBhvr>
                                    </p:animEffect>
                                  </p:childTnLst>
                                  <p:subTnLst>
                                    <p:animClr clrSpc="rgb" dir="cw">
                                      <p:cBhvr override="childStyle">
                                        <p:cTn dur="1" fill="hold" display="0" masterRel="nextClick" afterEffect="1"/>
                                        <p:tgtEl>
                                          <p:spTgt spid="3083">
                                            <p:txEl>
                                              <p:pRg st="4" end="4"/>
                                            </p:txEl>
                                          </p:spTgt>
                                        </p:tgtEl>
                                        <p:attrNameLst>
                                          <p:attrName>ppt_c</p:attrName>
                                        </p:attrNameLst>
                                      </p:cBhvr>
                                      <p:to>
                                        <a:schemeClr val="tx1"/>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83" grpId="0" build="p" bldLvl="4" autoUpdateAnimBg="0">
        <p:tmplLst>
          <p:tmpl lvl="1">
            <p:tnLst>
              <p:par>
                <p:cTn presetID="22" presetClass="entr" presetSubtype="1" fill="hold" nodeType="clickEffect">
                  <p:stCondLst>
                    <p:cond delay="0"/>
                  </p:stCondLst>
                  <p:childTnLst>
                    <p:set>
                      <p:cBhvr>
                        <p:cTn dur="1" fill="hold">
                          <p:stCondLst>
                            <p:cond delay="0"/>
                          </p:stCondLst>
                        </p:cTn>
                        <p:tgtEl>
                          <p:spTgt spid="3083"/>
                        </p:tgtEl>
                        <p:attrNameLst>
                          <p:attrName>style.visibility</p:attrName>
                        </p:attrNameLst>
                      </p:cBhvr>
                      <p:to>
                        <p:strVal val="visible"/>
                      </p:to>
                    </p:set>
                    <p:animEffect transition="in" filter="wipe(up)">
                      <p:cBhvr>
                        <p:cTn dur="500"/>
                        <p:tgtEl>
                          <p:spTgt spid="3083"/>
                        </p:tgtEl>
                      </p:cBhvr>
                    </p:animEffect>
                  </p:childTnLst>
                </p:cTn>
              </p:par>
            </p:tnLst>
          </p:tmpl>
          <p:tmpl lvl="2">
            <p:tnLst>
              <p:par>
                <p:cTn presetID="22" presetClass="entr" presetSubtype="1" fill="hold" nodeType="clickEffect">
                  <p:stCondLst>
                    <p:cond delay="0"/>
                  </p:stCondLst>
                  <p:childTnLst>
                    <p:set>
                      <p:cBhvr>
                        <p:cTn dur="1" fill="hold">
                          <p:stCondLst>
                            <p:cond delay="0"/>
                          </p:stCondLst>
                        </p:cTn>
                        <p:tgtEl>
                          <p:spTgt spid="3083"/>
                        </p:tgtEl>
                        <p:attrNameLst>
                          <p:attrName>style.visibility</p:attrName>
                        </p:attrNameLst>
                      </p:cBhvr>
                      <p:to>
                        <p:strVal val="visible"/>
                      </p:to>
                    </p:set>
                    <p:animEffect transition="in" filter="wipe(up)">
                      <p:cBhvr>
                        <p:cTn dur="500"/>
                        <p:tgtEl>
                          <p:spTgt spid="3083"/>
                        </p:tgtEl>
                      </p:cBhvr>
                    </p:animEffect>
                  </p:childTnLst>
                  <p:subTnLst>
                    <p:animClr clrSpc="rgb" dir="cw">
                      <p:cBhvr override="childStyle">
                        <p:cTn dur="1" fill="hold" display="0" masterRel="nextClick" afterEffect="1"/>
                        <p:tgtEl>
                          <p:spTgt spid="3083"/>
                        </p:tgtEl>
                        <p:attrNameLst>
                          <p:attrName>ppt_c</p:attrName>
                        </p:attrNameLst>
                      </p:cBhvr>
                      <p:to>
                        <a:schemeClr val="tx1"/>
                      </p:to>
                    </p:animClr>
                  </p:subTnLst>
                </p:cTn>
              </p:par>
            </p:tnLst>
          </p:tmpl>
          <p:tmpl lvl="3">
            <p:tnLst>
              <p:par>
                <p:cTn presetID="22" presetClass="entr" presetSubtype="1" fill="hold" nodeType="clickEffect">
                  <p:stCondLst>
                    <p:cond delay="0"/>
                  </p:stCondLst>
                  <p:childTnLst>
                    <p:set>
                      <p:cBhvr>
                        <p:cTn dur="1" fill="hold">
                          <p:stCondLst>
                            <p:cond delay="0"/>
                          </p:stCondLst>
                        </p:cTn>
                        <p:tgtEl>
                          <p:spTgt spid="3083"/>
                        </p:tgtEl>
                        <p:attrNameLst>
                          <p:attrName>style.visibility</p:attrName>
                        </p:attrNameLst>
                      </p:cBhvr>
                      <p:to>
                        <p:strVal val="visible"/>
                      </p:to>
                    </p:set>
                    <p:animEffect transition="in" filter="wipe(up)">
                      <p:cBhvr>
                        <p:cTn dur="500"/>
                        <p:tgtEl>
                          <p:spTgt spid="3083"/>
                        </p:tgtEl>
                      </p:cBhvr>
                    </p:animEffect>
                  </p:childTnLst>
                  <p:subTnLst>
                    <p:animClr clrSpc="rgb" dir="cw">
                      <p:cBhvr override="childStyle">
                        <p:cTn dur="1" fill="hold" display="0" masterRel="nextClick" afterEffect="1"/>
                        <p:tgtEl>
                          <p:spTgt spid="3083"/>
                        </p:tgtEl>
                        <p:attrNameLst>
                          <p:attrName>ppt_c</p:attrName>
                        </p:attrNameLst>
                      </p:cBhvr>
                      <p:to>
                        <a:schemeClr val="tx1"/>
                      </p:to>
                    </p:animClr>
                  </p:subTnLst>
                </p:cTn>
              </p:par>
            </p:tnLst>
          </p:tmpl>
          <p:tmpl lvl="4">
            <p:tnLst>
              <p:par>
                <p:cTn presetID="22" presetClass="entr" presetSubtype="1" fill="hold" nodeType="clickEffect">
                  <p:stCondLst>
                    <p:cond delay="0"/>
                  </p:stCondLst>
                  <p:childTnLst>
                    <p:set>
                      <p:cBhvr>
                        <p:cTn dur="1" fill="hold">
                          <p:stCondLst>
                            <p:cond delay="0"/>
                          </p:stCondLst>
                        </p:cTn>
                        <p:tgtEl>
                          <p:spTgt spid="3083"/>
                        </p:tgtEl>
                        <p:attrNameLst>
                          <p:attrName>style.visibility</p:attrName>
                        </p:attrNameLst>
                      </p:cBhvr>
                      <p:to>
                        <p:strVal val="visible"/>
                      </p:to>
                    </p:set>
                    <p:animEffect transition="in" filter="wipe(up)">
                      <p:cBhvr>
                        <p:cTn dur="500"/>
                        <p:tgtEl>
                          <p:spTgt spid="3083"/>
                        </p:tgtEl>
                      </p:cBhvr>
                    </p:animEffect>
                  </p:childTnLst>
                  <p:subTnLst>
                    <p:animClr clrSpc="rgb" dir="cw">
                      <p:cBhvr override="childStyle">
                        <p:cTn dur="1" fill="hold" display="0" masterRel="nextClick" afterEffect="1"/>
                        <p:tgtEl>
                          <p:spTgt spid="3083"/>
                        </p:tgtEl>
                        <p:attrNameLst>
                          <p:attrName>ppt_c</p:attrName>
                        </p:attrNameLst>
                      </p:cBhvr>
                      <p:to>
                        <a:schemeClr val="tx1"/>
                      </p:to>
                    </p:animClr>
                  </p:subTnLst>
                </p:cTn>
              </p:par>
            </p:tnLst>
          </p:tmpl>
          <p:tmpl lvl="5">
            <p:tnLst>
              <p:par>
                <p:cTn presetID="22" presetClass="entr" presetSubtype="1" fill="hold" nodeType="clickEffect">
                  <p:stCondLst>
                    <p:cond delay="0"/>
                  </p:stCondLst>
                  <p:childTnLst>
                    <p:set>
                      <p:cBhvr>
                        <p:cTn dur="1" fill="hold">
                          <p:stCondLst>
                            <p:cond delay="0"/>
                          </p:stCondLst>
                        </p:cTn>
                        <p:tgtEl>
                          <p:spTgt spid="3083"/>
                        </p:tgtEl>
                        <p:attrNameLst>
                          <p:attrName>style.visibility</p:attrName>
                        </p:attrNameLst>
                      </p:cBhvr>
                      <p:to>
                        <p:strVal val="visible"/>
                      </p:to>
                    </p:set>
                    <p:animEffect transition="in" filter="wipe(up)">
                      <p:cBhvr>
                        <p:cTn dur="500"/>
                        <p:tgtEl>
                          <p:spTgt spid="3083"/>
                        </p:tgtEl>
                      </p:cBhvr>
                    </p:animEffect>
                  </p:childTnLst>
                  <p:subTnLst>
                    <p:animClr clrSpc="rgb" dir="cw">
                      <p:cBhvr override="childStyle">
                        <p:cTn dur="1" fill="hold" display="0" masterRel="nextClick" afterEffect="1"/>
                        <p:tgtEl>
                          <p:spTgt spid="3083"/>
                        </p:tgtEl>
                        <p:attrNameLst>
                          <p:attrName>ppt_c</p:attrName>
                        </p:attrNameLst>
                      </p:cBhvr>
                      <p:to>
                        <a:schemeClr val="tx1"/>
                      </p:to>
                    </p:animClr>
                  </p:subTnLst>
                </p:cTn>
              </p:par>
            </p:tnLst>
          </p:tmpl>
        </p:tmplLst>
      </p:bldP>
      <p:bldP spid="3094" grpId="0" build="p" autoUpdateAnimBg="0" advAuto="0"/>
    </p:bldLst>
  </p:timing>
  <p:txStyles>
    <p:titleStyle>
      <a:lvl1pPr algn="l" rtl="0" eaLnBrk="1" fontAlgn="base" hangingPunct="1">
        <a:spcBef>
          <a:spcPct val="0"/>
        </a:spcBef>
        <a:spcAft>
          <a:spcPct val="0"/>
        </a:spcAft>
        <a:defRPr kumimoji="1" sz="3600" b="1">
          <a:solidFill>
            <a:schemeClr val="tx2"/>
          </a:solidFill>
          <a:effectLst>
            <a:outerShdw blurRad="38100" dist="38100" dir="2700000" algn="tl">
              <a:srgbClr val="000000"/>
            </a:outerShdw>
          </a:effectLst>
          <a:latin typeface="+mj-lt"/>
          <a:ea typeface="+mj-ea"/>
          <a:cs typeface="+mj-cs"/>
        </a:defRPr>
      </a:lvl1pPr>
      <a:lvl2pPr algn="l" rtl="0" eaLnBrk="1" fontAlgn="base" hangingPunct="1">
        <a:spcBef>
          <a:spcPct val="0"/>
        </a:spcBef>
        <a:spcAft>
          <a:spcPct val="0"/>
        </a:spcAft>
        <a:defRPr kumimoji="1" sz="3600" b="1">
          <a:solidFill>
            <a:schemeClr val="tx2"/>
          </a:solidFill>
          <a:effectLst>
            <a:outerShdw blurRad="38100" dist="38100" dir="2700000" algn="tl">
              <a:srgbClr val="000000"/>
            </a:outerShdw>
          </a:effectLst>
          <a:latin typeface="Times New Roman" pitchFamily="18" charset="0"/>
        </a:defRPr>
      </a:lvl2pPr>
      <a:lvl3pPr algn="l" rtl="0" eaLnBrk="1" fontAlgn="base" hangingPunct="1">
        <a:spcBef>
          <a:spcPct val="0"/>
        </a:spcBef>
        <a:spcAft>
          <a:spcPct val="0"/>
        </a:spcAft>
        <a:defRPr kumimoji="1" sz="3600" b="1">
          <a:solidFill>
            <a:schemeClr val="tx2"/>
          </a:solidFill>
          <a:effectLst>
            <a:outerShdw blurRad="38100" dist="38100" dir="2700000" algn="tl">
              <a:srgbClr val="000000"/>
            </a:outerShdw>
          </a:effectLst>
          <a:latin typeface="Times New Roman" pitchFamily="18" charset="0"/>
        </a:defRPr>
      </a:lvl3pPr>
      <a:lvl4pPr algn="l" rtl="0" eaLnBrk="1" fontAlgn="base" hangingPunct="1">
        <a:spcBef>
          <a:spcPct val="0"/>
        </a:spcBef>
        <a:spcAft>
          <a:spcPct val="0"/>
        </a:spcAft>
        <a:defRPr kumimoji="1" sz="3600" b="1">
          <a:solidFill>
            <a:schemeClr val="tx2"/>
          </a:solidFill>
          <a:effectLst>
            <a:outerShdw blurRad="38100" dist="38100" dir="2700000" algn="tl">
              <a:srgbClr val="000000"/>
            </a:outerShdw>
          </a:effectLst>
          <a:latin typeface="Times New Roman" pitchFamily="18" charset="0"/>
        </a:defRPr>
      </a:lvl4pPr>
      <a:lvl5pPr algn="l" rtl="0" eaLnBrk="1" fontAlgn="base" hangingPunct="1">
        <a:spcBef>
          <a:spcPct val="0"/>
        </a:spcBef>
        <a:spcAft>
          <a:spcPct val="0"/>
        </a:spcAft>
        <a:defRPr kumimoji="1" sz="3600" b="1">
          <a:solidFill>
            <a:schemeClr val="tx2"/>
          </a:solidFill>
          <a:effectLst>
            <a:outerShdw blurRad="38100" dist="38100" dir="2700000" algn="tl">
              <a:srgbClr val="000000"/>
            </a:outerShdw>
          </a:effectLst>
          <a:latin typeface="Times New Roman" pitchFamily="18" charset="0"/>
        </a:defRPr>
      </a:lvl5pPr>
      <a:lvl6pPr marL="457200" algn="l" rtl="0" eaLnBrk="1" fontAlgn="base" hangingPunct="1">
        <a:spcBef>
          <a:spcPct val="0"/>
        </a:spcBef>
        <a:spcAft>
          <a:spcPct val="0"/>
        </a:spcAft>
        <a:defRPr kumimoji="1" sz="3600" b="1">
          <a:solidFill>
            <a:schemeClr val="tx2"/>
          </a:solidFill>
          <a:effectLst>
            <a:outerShdw blurRad="38100" dist="38100" dir="2700000" algn="tl">
              <a:srgbClr val="000000"/>
            </a:outerShdw>
          </a:effectLst>
          <a:latin typeface="Times New Roman" pitchFamily="18" charset="0"/>
        </a:defRPr>
      </a:lvl6pPr>
      <a:lvl7pPr marL="914400" algn="l" rtl="0" eaLnBrk="1" fontAlgn="base" hangingPunct="1">
        <a:spcBef>
          <a:spcPct val="0"/>
        </a:spcBef>
        <a:spcAft>
          <a:spcPct val="0"/>
        </a:spcAft>
        <a:defRPr kumimoji="1" sz="3600" b="1">
          <a:solidFill>
            <a:schemeClr val="tx2"/>
          </a:solidFill>
          <a:effectLst>
            <a:outerShdw blurRad="38100" dist="38100" dir="2700000" algn="tl">
              <a:srgbClr val="000000"/>
            </a:outerShdw>
          </a:effectLst>
          <a:latin typeface="Times New Roman" pitchFamily="18" charset="0"/>
        </a:defRPr>
      </a:lvl7pPr>
      <a:lvl8pPr marL="1371600" algn="l" rtl="0" eaLnBrk="1" fontAlgn="base" hangingPunct="1">
        <a:spcBef>
          <a:spcPct val="0"/>
        </a:spcBef>
        <a:spcAft>
          <a:spcPct val="0"/>
        </a:spcAft>
        <a:defRPr kumimoji="1" sz="3600" b="1">
          <a:solidFill>
            <a:schemeClr val="tx2"/>
          </a:solidFill>
          <a:effectLst>
            <a:outerShdw blurRad="38100" dist="38100" dir="2700000" algn="tl">
              <a:srgbClr val="000000"/>
            </a:outerShdw>
          </a:effectLst>
          <a:latin typeface="Times New Roman" pitchFamily="18" charset="0"/>
        </a:defRPr>
      </a:lvl8pPr>
      <a:lvl9pPr marL="1828800" algn="l" rtl="0" eaLnBrk="1" fontAlgn="base" hangingPunct="1">
        <a:spcBef>
          <a:spcPct val="0"/>
        </a:spcBef>
        <a:spcAft>
          <a:spcPct val="0"/>
        </a:spcAft>
        <a:defRPr kumimoji="1" sz="3600" b="1">
          <a:solidFill>
            <a:schemeClr val="tx2"/>
          </a:solidFill>
          <a:effectLst>
            <a:outerShdw blurRad="38100" dist="38100" dir="2700000" algn="tl">
              <a:srgbClr val="000000"/>
            </a:outerShdw>
          </a:effectLst>
          <a:latin typeface="Times New Roman" pitchFamily="18" charset="0"/>
        </a:defRPr>
      </a:lvl9pPr>
    </p:titleStyle>
    <p:bodyStyle>
      <a:lvl1pPr marL="342900" indent="-342900" algn="l" rtl="0" eaLnBrk="1" fontAlgn="base" hangingPunct="1">
        <a:spcBef>
          <a:spcPct val="20000"/>
        </a:spcBef>
        <a:spcAft>
          <a:spcPct val="0"/>
        </a:spcAft>
        <a:buClr>
          <a:srgbClr val="A50021"/>
        </a:buClr>
        <a:buSzPct val="75000"/>
        <a:buFont typeface="Monotype Sorts" pitchFamily="2" charset="2"/>
        <a:buChar char="b"/>
        <a:defRPr kumimoji="1" sz="2400" b="1">
          <a:solidFill>
            <a:srgbClr val="FFFF99"/>
          </a:solidFill>
          <a:effectLst>
            <a:outerShdw blurRad="38100" dist="38100" dir="2700000" algn="tl">
              <a:srgbClr val="000000"/>
            </a:outerShdw>
          </a:effectLst>
          <a:latin typeface="+mn-lt"/>
          <a:ea typeface="+mn-ea"/>
          <a:cs typeface="+mn-cs"/>
        </a:defRPr>
      </a:lvl1pPr>
      <a:lvl2pPr marL="742950" indent="-285750" algn="l" rtl="0" eaLnBrk="1" fontAlgn="base" hangingPunct="1">
        <a:spcBef>
          <a:spcPct val="20000"/>
        </a:spcBef>
        <a:spcAft>
          <a:spcPct val="0"/>
        </a:spcAft>
        <a:buClr>
          <a:srgbClr val="A50021"/>
        </a:buClr>
        <a:buChar char="•"/>
        <a:defRPr kumimoji="1" sz="2000" b="1">
          <a:solidFill>
            <a:srgbClr val="FFFF99"/>
          </a:solidFill>
          <a:effectLst>
            <a:outerShdw blurRad="38100" dist="38100" dir="2700000" algn="tl">
              <a:srgbClr val="000000"/>
            </a:outerShdw>
          </a:effectLst>
          <a:latin typeface="+mn-lt"/>
        </a:defRPr>
      </a:lvl2pPr>
      <a:lvl3pPr marL="1143000" indent="-228600" algn="l" rtl="0" eaLnBrk="1" fontAlgn="base" hangingPunct="1">
        <a:spcBef>
          <a:spcPct val="20000"/>
        </a:spcBef>
        <a:spcAft>
          <a:spcPct val="0"/>
        </a:spcAft>
        <a:buClr>
          <a:srgbClr val="A50021"/>
        </a:buClr>
        <a:buChar char="–"/>
        <a:defRPr kumimoji="1" b="1">
          <a:solidFill>
            <a:srgbClr val="FFFF99"/>
          </a:solidFill>
          <a:effectLst>
            <a:outerShdw blurRad="38100" dist="38100" dir="2700000" algn="tl">
              <a:srgbClr val="000000"/>
            </a:outerShdw>
          </a:effectLst>
          <a:latin typeface="+mn-lt"/>
        </a:defRPr>
      </a:lvl3pPr>
      <a:lvl4pPr marL="1600200" indent="-228600" algn="l" rtl="0" eaLnBrk="1" fontAlgn="base" hangingPunct="1">
        <a:spcBef>
          <a:spcPct val="20000"/>
        </a:spcBef>
        <a:spcAft>
          <a:spcPct val="0"/>
        </a:spcAft>
        <a:buClr>
          <a:srgbClr val="A50021"/>
        </a:buClr>
        <a:buChar char="–"/>
        <a:defRPr kumimoji="1" b="1">
          <a:solidFill>
            <a:srgbClr val="FFFF99"/>
          </a:solidFill>
          <a:effectLst>
            <a:outerShdw blurRad="38100" dist="38100" dir="2700000" algn="tl">
              <a:srgbClr val="000000"/>
            </a:outerShdw>
          </a:effectLst>
          <a:latin typeface="+mn-lt"/>
        </a:defRPr>
      </a:lvl4pPr>
      <a:lvl5pPr marL="2057400" indent="-228600" algn="l" rtl="0" eaLnBrk="1" fontAlgn="base" hangingPunct="1">
        <a:spcBef>
          <a:spcPct val="20000"/>
        </a:spcBef>
        <a:spcAft>
          <a:spcPct val="0"/>
        </a:spcAft>
        <a:buClr>
          <a:srgbClr val="A50021"/>
        </a:buClr>
        <a:buChar char="»"/>
        <a:defRPr kumimoji="1" b="1">
          <a:solidFill>
            <a:srgbClr val="FFFF99"/>
          </a:solidFill>
          <a:effectLst>
            <a:outerShdw blurRad="38100" dist="38100" dir="2700000" algn="tl">
              <a:srgbClr val="000000"/>
            </a:outerShdw>
          </a:effectLst>
          <a:latin typeface="+mn-lt"/>
        </a:defRPr>
      </a:lvl5pPr>
      <a:lvl6pPr marL="2514600" indent="-228600" algn="l" rtl="0" eaLnBrk="1" fontAlgn="base" hangingPunct="1">
        <a:spcBef>
          <a:spcPct val="20000"/>
        </a:spcBef>
        <a:spcAft>
          <a:spcPct val="0"/>
        </a:spcAft>
        <a:buClr>
          <a:srgbClr val="A50021"/>
        </a:buClr>
        <a:buChar char="»"/>
        <a:defRPr kumimoji="1" b="1">
          <a:solidFill>
            <a:srgbClr val="FFFF99"/>
          </a:solidFill>
          <a:effectLst>
            <a:outerShdw blurRad="38100" dist="38100" dir="2700000" algn="tl">
              <a:srgbClr val="000000"/>
            </a:outerShdw>
          </a:effectLst>
          <a:latin typeface="+mn-lt"/>
        </a:defRPr>
      </a:lvl6pPr>
      <a:lvl7pPr marL="2971800" indent="-228600" algn="l" rtl="0" eaLnBrk="1" fontAlgn="base" hangingPunct="1">
        <a:spcBef>
          <a:spcPct val="20000"/>
        </a:spcBef>
        <a:spcAft>
          <a:spcPct val="0"/>
        </a:spcAft>
        <a:buClr>
          <a:srgbClr val="A50021"/>
        </a:buClr>
        <a:buChar char="»"/>
        <a:defRPr kumimoji="1" b="1">
          <a:solidFill>
            <a:srgbClr val="FFFF99"/>
          </a:solidFill>
          <a:effectLst>
            <a:outerShdw blurRad="38100" dist="38100" dir="2700000" algn="tl">
              <a:srgbClr val="000000"/>
            </a:outerShdw>
          </a:effectLst>
          <a:latin typeface="+mn-lt"/>
        </a:defRPr>
      </a:lvl7pPr>
      <a:lvl8pPr marL="3429000" indent="-228600" algn="l" rtl="0" eaLnBrk="1" fontAlgn="base" hangingPunct="1">
        <a:spcBef>
          <a:spcPct val="20000"/>
        </a:spcBef>
        <a:spcAft>
          <a:spcPct val="0"/>
        </a:spcAft>
        <a:buClr>
          <a:srgbClr val="A50021"/>
        </a:buClr>
        <a:buChar char="»"/>
        <a:defRPr kumimoji="1" b="1">
          <a:solidFill>
            <a:srgbClr val="FFFF99"/>
          </a:solidFill>
          <a:effectLst>
            <a:outerShdw blurRad="38100" dist="38100" dir="2700000" algn="tl">
              <a:srgbClr val="000000"/>
            </a:outerShdw>
          </a:effectLst>
          <a:latin typeface="+mn-lt"/>
        </a:defRPr>
      </a:lvl8pPr>
      <a:lvl9pPr marL="3886200" indent="-228600" algn="l" rtl="0" eaLnBrk="1" fontAlgn="base" hangingPunct="1">
        <a:spcBef>
          <a:spcPct val="20000"/>
        </a:spcBef>
        <a:spcAft>
          <a:spcPct val="0"/>
        </a:spcAft>
        <a:buClr>
          <a:srgbClr val="A50021"/>
        </a:buClr>
        <a:buChar char="»"/>
        <a:defRPr kumimoji="1" b="1">
          <a:solidFill>
            <a:srgbClr val="FFFF99"/>
          </a:solidFill>
          <a:effectLst>
            <a:outerShdw blurRad="38100" dist="38100" dir="2700000" algn="tl">
              <a:srgbClr val="000000"/>
            </a:outerShdw>
          </a:effectLst>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D0D910A-8752-4127-BFD7-E368401D0E4E}" type="datetimeFigureOut">
              <a:rPr lang="zh-CN" altLang="en-US" smtClean="0"/>
              <a:pPr/>
              <a:t>2023/2/20</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CD8E7EC-1B0B-4459-B7CD-79C8FF29AF3D}"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sldLayoutIdLst>
    <p:sldLayoutId id="2147483742" r:id="rId1"/>
    <p:sldLayoutId id="2147483743" r:id="rId2"/>
    <p:sldLayoutId id="2147483744" r:id="rId3"/>
    <p:sldLayoutId id="2147483745" r:id="rId4"/>
    <p:sldLayoutId id="2147483746" r:id="rId5"/>
    <p:sldLayoutId id="2147483747" r:id="rId6"/>
    <p:sldLayoutId id="2147483748" r:id="rId7"/>
    <p:sldLayoutId id="2147483749" r:id="rId8"/>
    <p:sldLayoutId id="2147483750" r:id="rId9"/>
    <p:sldLayoutId id="2147483751" r:id="rId10"/>
    <p:sldLayoutId id="2147483752" r:id="rId11"/>
    <p:sldLayoutId id="2147483753"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Layout" Target="../slideLayouts/slideLayout7.xml"/><Relationship Id="rId1" Type="http://schemas.openxmlformats.org/officeDocument/2006/relationships/video" Target="file:///E:\yx\&#35838;&#31243;\&#31639;&#27861;&#20998;&#26512;&#19982;&#35774;&#35745;\&#31639;&#27861;&#23548;&#35770;&#36164;&#26009;\&#33310;&#21160;&#30340;&#25490;&#24207;&#31639;&#27861;%20&#25554;&#20837;&#25490;&#24207;Insert%20Sort_&#26631;&#28165;_H264&#39640;&#28165;_480x360.MP4"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notesSlide" Target="../notesSlides/notesSlide12.xml"/><Relationship Id="rId7" Type="http://schemas.openxmlformats.org/officeDocument/2006/relationships/image" Target="../media/image12.wmf"/><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11.wmf"/><Relationship Id="rId4" Type="http://schemas.openxmlformats.org/officeDocument/2006/relationships/oleObject" Target="../embeddings/oleObject1.bin"/></Relationships>
</file>

<file path=ppt/slides/_rels/slide25.xml.rels><?xml version="1.0" encoding="UTF-8" standalone="yes"?>
<Relationships xmlns="http://schemas.openxmlformats.org/package/2006/relationships"><Relationship Id="rId8" Type="http://schemas.openxmlformats.org/officeDocument/2006/relationships/oleObject" Target="../embeddings/oleObject5.bin"/><Relationship Id="rId3" Type="http://schemas.openxmlformats.org/officeDocument/2006/relationships/image" Target="../media/image15.png"/><Relationship Id="rId7" Type="http://schemas.openxmlformats.org/officeDocument/2006/relationships/image" Target="../media/image15.wmf"/><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oleObject" Target="../embeddings/oleObject4.bin"/><Relationship Id="rId5" Type="http://schemas.openxmlformats.org/officeDocument/2006/relationships/image" Target="../media/image14.wmf"/><Relationship Id="rId4" Type="http://schemas.openxmlformats.org/officeDocument/2006/relationships/oleObject" Target="../embeddings/oleObject3.bin"/><Relationship Id="rId9" Type="http://schemas.openxmlformats.org/officeDocument/2006/relationships/image" Target="../media/image16.wmf"/></Relationships>
</file>

<file path=ppt/slides/_rels/slide26.xml.rels><?xml version="1.0" encoding="UTF-8" standalone="yes"?>
<Relationships xmlns="http://schemas.openxmlformats.org/package/2006/relationships"><Relationship Id="rId8" Type="http://schemas.openxmlformats.org/officeDocument/2006/relationships/oleObject" Target="../embeddings/oleObject8.bin"/><Relationship Id="rId3" Type="http://schemas.openxmlformats.org/officeDocument/2006/relationships/notesSlide" Target="../notesSlides/notesSlide13.xml"/><Relationship Id="rId7" Type="http://schemas.openxmlformats.org/officeDocument/2006/relationships/image" Target="../media/image18.wmf"/><Relationship Id="rId2" Type="http://schemas.openxmlformats.org/officeDocument/2006/relationships/slideLayout" Target="../slideLayouts/slideLayout7.xml"/><Relationship Id="rId1" Type="http://schemas.openxmlformats.org/officeDocument/2006/relationships/vmlDrawing" Target="../drawings/vmlDrawing3.vml"/><Relationship Id="rId6" Type="http://schemas.openxmlformats.org/officeDocument/2006/relationships/oleObject" Target="../embeddings/oleObject7.bin"/><Relationship Id="rId5" Type="http://schemas.openxmlformats.org/officeDocument/2006/relationships/image" Target="../media/image17.wmf"/><Relationship Id="rId4" Type="http://schemas.openxmlformats.org/officeDocument/2006/relationships/oleObject" Target="../embeddings/oleObject6.bin"/><Relationship Id="rId9" Type="http://schemas.openxmlformats.org/officeDocument/2006/relationships/image" Target="../media/image19.wmf"/></Relationships>
</file>

<file path=ppt/slides/_rels/slide27.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2.xml"/><Relationship Id="rId1" Type="http://schemas.openxmlformats.org/officeDocument/2006/relationships/vmlDrawing" Target="../drawings/vmlDrawing4.vml"/><Relationship Id="rId4" Type="http://schemas.openxmlformats.org/officeDocument/2006/relationships/image" Target="../media/image20.wmf"/></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2.xml"/><Relationship Id="rId1" Type="http://schemas.openxmlformats.org/officeDocument/2006/relationships/vmlDrawing" Target="../drawings/vmlDrawing5.vml"/><Relationship Id="rId4" Type="http://schemas.openxmlformats.org/officeDocument/2006/relationships/image" Target="../media/image21.w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Layout" Target="../slideLayouts/slideLayout2.xml"/><Relationship Id="rId1" Type="http://schemas.openxmlformats.org/officeDocument/2006/relationships/vmlDrawing" Target="../drawings/vmlDrawing6.vml"/><Relationship Id="rId5" Type="http://schemas.openxmlformats.org/officeDocument/2006/relationships/image" Target="../media/image24.png"/><Relationship Id="rId4" Type="http://schemas.openxmlformats.org/officeDocument/2006/relationships/image" Target="../media/image23.wmf"/></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Layout" Target="../slideLayouts/slideLayout2.xml"/><Relationship Id="rId1" Type="http://schemas.openxmlformats.org/officeDocument/2006/relationships/vmlDrawing" Target="../drawings/vmlDrawing7.vml"/><Relationship Id="rId4" Type="http://schemas.openxmlformats.org/officeDocument/2006/relationships/image" Target="../media/image30.wmf"/></Relationships>
</file>

<file path=ppt/slides/_rels/slide4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image" Target="../media/image36.wmf"/><Relationship Id="rId3" Type="http://schemas.openxmlformats.org/officeDocument/2006/relationships/oleObject" Target="../embeddings/oleObject13.bin"/><Relationship Id="rId7" Type="http://schemas.openxmlformats.org/officeDocument/2006/relationships/oleObject" Target="../embeddings/oleObject15.bin"/><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image" Target="../media/image35.wmf"/><Relationship Id="rId5" Type="http://schemas.openxmlformats.org/officeDocument/2006/relationships/oleObject" Target="../embeddings/oleObject14.bin"/><Relationship Id="rId4" Type="http://schemas.openxmlformats.org/officeDocument/2006/relationships/image" Target="../media/image34.wmf"/></Relationships>
</file>

<file path=ppt/slides/_rels/slide5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8.gif"/><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wmf"/><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dirty="0"/>
              <a:t>算法设计与分析</a:t>
            </a:r>
          </a:p>
        </p:txBody>
      </p:sp>
      <p:sp>
        <p:nvSpPr>
          <p:cNvPr id="3" name="副标题 2"/>
          <p:cNvSpPr>
            <a:spLocks noGrp="1"/>
          </p:cNvSpPr>
          <p:nvPr>
            <p:ph type="subTitle" idx="1"/>
          </p:nvPr>
        </p:nvSpPr>
        <p:spPr>
          <a:xfrm>
            <a:off x="762000" y="3581400"/>
            <a:ext cx="6670366" cy="1752600"/>
          </a:xfrm>
        </p:spPr>
        <p:txBody>
          <a:bodyPr/>
          <a:lstStyle/>
          <a:p>
            <a:pPr algn="r"/>
            <a:r>
              <a:rPr lang="zh-CN" altLang="en-US" dirty="0">
                <a:latin typeface="Arial Unicode MS" pitchFamily="34" charset="-122"/>
                <a:ea typeface="Arial Unicode MS" pitchFamily="34" charset="-122"/>
                <a:cs typeface="Arial Unicode MS" pitchFamily="34" charset="-122"/>
              </a:rPr>
              <a:t>深圳大学计算机与软件学院</a:t>
            </a:r>
            <a:endParaRPr lang="en-US" altLang="zh-CN" dirty="0">
              <a:latin typeface="Arial Unicode MS" pitchFamily="34" charset="-122"/>
              <a:ea typeface="Arial Unicode MS" pitchFamily="34" charset="-122"/>
              <a:cs typeface="Arial Unicode MS" pitchFamily="34" charset="-122"/>
            </a:endParaRPr>
          </a:p>
          <a:p>
            <a:pPr algn="r"/>
            <a:r>
              <a:rPr lang="zh-CN" altLang="en-US" dirty="0">
                <a:latin typeface="Arial Unicode MS" pitchFamily="34" charset="-122"/>
                <a:ea typeface="Arial Unicode MS" pitchFamily="34" charset="-122"/>
                <a:cs typeface="Arial Unicode MS" pitchFamily="34" charset="-122"/>
              </a:rPr>
              <a:t>算法设计与分析课程组</a:t>
            </a:r>
            <a:endParaRPr lang="en-US" altLang="zh-CN" dirty="0">
              <a:latin typeface="Arial Unicode MS" pitchFamily="34" charset="-122"/>
              <a:ea typeface="Arial Unicode MS" pitchFamily="34" charset="-122"/>
              <a:cs typeface="Arial Unicode MS" pitchFamily="34" charset="-122"/>
            </a:endParaRPr>
          </a:p>
          <a:p>
            <a:pPr algn="r"/>
            <a:r>
              <a:rPr lang="en-US" altLang="zh-CN" dirty="0">
                <a:latin typeface="Arial Unicode MS" pitchFamily="34" charset="-122"/>
                <a:ea typeface="Arial Unicode MS" pitchFamily="34" charset="-122"/>
                <a:cs typeface="Arial Unicode MS" pitchFamily="34" charset="-122"/>
              </a:rPr>
              <a:t>2023</a:t>
            </a:r>
            <a:r>
              <a:rPr lang="zh-CN" altLang="en-US" dirty="0">
                <a:latin typeface="Arial Unicode MS" pitchFamily="34" charset="-122"/>
                <a:ea typeface="Arial Unicode MS" pitchFamily="34" charset="-122"/>
                <a:cs typeface="Arial Unicode MS" pitchFamily="34" charset="-122"/>
              </a:rPr>
              <a:t>年</a:t>
            </a:r>
            <a:r>
              <a:rPr lang="en-US" altLang="zh-CN">
                <a:latin typeface="Arial Unicode MS" pitchFamily="34" charset="-122"/>
                <a:ea typeface="Arial Unicode MS" pitchFamily="34" charset="-122"/>
                <a:cs typeface="Arial Unicode MS" pitchFamily="34" charset="-122"/>
              </a:rPr>
              <a:t>2</a:t>
            </a:r>
            <a:r>
              <a:rPr lang="zh-CN" altLang="en-US">
                <a:latin typeface="Arial Unicode MS" pitchFamily="34" charset="-122"/>
                <a:ea typeface="Arial Unicode MS" pitchFamily="34" charset="-122"/>
                <a:cs typeface="Arial Unicode MS" pitchFamily="34" charset="-122"/>
              </a:rPr>
              <a:t>月</a:t>
            </a:r>
            <a:endParaRPr lang="zh-CN" altLang="en-US" dirty="0">
              <a:latin typeface="Arial Unicode MS" pitchFamily="34" charset="-122"/>
              <a:ea typeface="Arial Unicode MS" pitchFamily="34" charset="-122"/>
              <a:cs typeface="Arial Unicode MS" pitchFamily="34" charset="-122"/>
            </a:endParaRPr>
          </a:p>
          <a:p>
            <a:endParaRPr lang="zh-CN" altLang="en-US" dirty="0"/>
          </a:p>
        </p:txBody>
      </p:sp>
    </p:spTree>
    <p:extLst>
      <p:ext uri="{BB962C8B-B14F-4D97-AF65-F5344CB8AC3E}">
        <p14:creationId xmlns:p14="http://schemas.microsoft.com/office/powerpoint/2010/main" val="15337638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3400" y="76200"/>
            <a:ext cx="7772400" cy="762000"/>
          </a:xfrm>
        </p:spPr>
        <p:txBody>
          <a:bodyPr/>
          <a:lstStyle/>
          <a:p>
            <a:pPr>
              <a:defRPr/>
            </a:pPr>
            <a:r>
              <a:rPr lang="zh-CN" altLang="en-US" dirty="0">
                <a:ea typeface="宋体" pitchFamily="2" charset="-122"/>
              </a:rPr>
              <a:t>为什么他能想到，我想不到？</a:t>
            </a:r>
          </a:p>
        </p:txBody>
      </p:sp>
      <p:sp>
        <p:nvSpPr>
          <p:cNvPr id="3" name="内容占位符 2"/>
          <p:cNvSpPr>
            <a:spLocks noGrp="1"/>
          </p:cNvSpPr>
          <p:nvPr>
            <p:ph idx="1"/>
          </p:nvPr>
        </p:nvSpPr>
        <p:spPr>
          <a:xfrm>
            <a:off x="533400" y="1371600"/>
            <a:ext cx="8305800" cy="5105400"/>
          </a:xfrm>
          <a:prstGeom prst="rect">
            <a:avLst/>
          </a:prstGeom>
        </p:spPr>
        <p:txBody>
          <a:bodyPr/>
          <a:lstStyle/>
          <a:p>
            <a:pPr>
              <a:defRPr/>
            </a:pPr>
            <a:r>
              <a:rPr lang="zh-CN" altLang="en-US" sz="2400" dirty="0">
                <a:ea typeface="宋体" pitchFamily="2" charset="-122"/>
              </a:rPr>
              <a:t>依赖于天才的解题方法不是个好的</a:t>
            </a:r>
            <a:r>
              <a:rPr lang="zh-CN" altLang="en-US" sz="2400">
                <a:ea typeface="宋体" pitchFamily="2" charset="-122"/>
              </a:rPr>
              <a:t>方法。</a:t>
            </a:r>
            <a:r>
              <a:rPr lang="zh-CN" altLang="en-US" sz="2400" b="1">
                <a:solidFill>
                  <a:srgbClr val="C00000"/>
                </a:solidFill>
                <a:ea typeface="宋体" pitchFamily="2" charset="-122"/>
              </a:rPr>
              <a:t>不</a:t>
            </a:r>
            <a:r>
              <a:rPr lang="zh-CN" altLang="en-US" sz="2400" b="1" dirty="0">
                <a:solidFill>
                  <a:srgbClr val="C00000"/>
                </a:solidFill>
                <a:ea typeface="宋体" pitchFamily="2" charset="-122"/>
              </a:rPr>
              <a:t>需要天才的解题思路才是王道。</a:t>
            </a:r>
            <a:endParaRPr lang="en-US" altLang="zh-CN" sz="2400" b="1" dirty="0">
              <a:solidFill>
                <a:srgbClr val="C00000"/>
              </a:solidFill>
              <a:ea typeface="宋体" pitchFamily="2" charset="-122"/>
            </a:endParaRPr>
          </a:p>
          <a:p>
            <a:pPr>
              <a:defRPr/>
            </a:pPr>
            <a:r>
              <a:rPr lang="zh-CN" altLang="en-US" sz="2400" dirty="0">
                <a:ea typeface="宋体" pitchFamily="2" charset="-122"/>
              </a:rPr>
              <a:t>解题思路：</a:t>
            </a:r>
            <a:endParaRPr lang="en-US" altLang="zh-CN" sz="2400" dirty="0">
              <a:ea typeface="宋体" pitchFamily="2" charset="-122"/>
            </a:endParaRPr>
          </a:p>
          <a:p>
            <a:pPr>
              <a:buFont typeface="Monotype Sorts" pitchFamily="2" charset="2"/>
              <a:buNone/>
              <a:defRPr/>
            </a:pPr>
            <a:r>
              <a:rPr lang="en-US" altLang="zh-CN" sz="2400" dirty="0">
                <a:ea typeface="宋体" pitchFamily="2" charset="-122"/>
              </a:rPr>
              <a:t>Step 1</a:t>
            </a:r>
            <a:r>
              <a:rPr lang="zh-CN" altLang="en-US" sz="2400" dirty="0">
                <a:ea typeface="宋体" pitchFamily="2" charset="-122"/>
              </a:rPr>
              <a:t>：</a:t>
            </a:r>
            <a:r>
              <a:rPr lang="en-US" altLang="zh-CN" sz="2400" dirty="0">
                <a:ea typeface="宋体" pitchFamily="2" charset="-122"/>
              </a:rPr>
              <a:t>1000</a:t>
            </a:r>
            <a:r>
              <a:rPr lang="zh-CN" altLang="en-US" sz="2400" dirty="0">
                <a:ea typeface="宋体" pitchFamily="2" charset="-122"/>
              </a:rPr>
              <a:t>的数量很大，把问题做对数分解，不难想到</a:t>
            </a:r>
            <a:r>
              <a:rPr lang="en-US" altLang="zh-CN" sz="2400" dirty="0">
                <a:ea typeface="宋体" pitchFamily="2" charset="-122"/>
              </a:rPr>
              <a:t>2^10=1024</a:t>
            </a:r>
          </a:p>
          <a:p>
            <a:pPr>
              <a:buFont typeface="Monotype Sorts" pitchFamily="2" charset="2"/>
              <a:buNone/>
              <a:defRPr/>
            </a:pPr>
            <a:r>
              <a:rPr lang="en-US" altLang="zh-CN" sz="2400" dirty="0">
                <a:ea typeface="宋体" pitchFamily="2" charset="-122"/>
              </a:rPr>
              <a:t>Step 2</a:t>
            </a:r>
            <a:r>
              <a:rPr lang="zh-CN" altLang="en-US" sz="2400" dirty="0">
                <a:ea typeface="宋体" pitchFamily="2" charset="-122"/>
              </a:rPr>
              <a:t>：既然有</a:t>
            </a:r>
            <a:r>
              <a:rPr lang="en-US" altLang="zh-CN" sz="2400" dirty="0">
                <a:ea typeface="宋体" pitchFamily="2" charset="-122"/>
              </a:rPr>
              <a:t>2^10=1024</a:t>
            </a:r>
            <a:r>
              <a:rPr lang="zh-CN" altLang="en-US" sz="2400" dirty="0">
                <a:ea typeface="宋体" pitchFamily="2" charset="-122"/>
              </a:rPr>
              <a:t>，可以把问题简化为</a:t>
            </a:r>
            <a:r>
              <a:rPr lang="en-US" altLang="zh-CN" sz="2400" dirty="0">
                <a:ea typeface="宋体" pitchFamily="2" charset="-122"/>
              </a:rPr>
              <a:t>2^3=8</a:t>
            </a:r>
            <a:r>
              <a:rPr lang="zh-CN" altLang="en-US" sz="2400" dirty="0">
                <a:ea typeface="宋体" pitchFamily="2" charset="-122"/>
              </a:rPr>
              <a:t>，</a:t>
            </a:r>
            <a:r>
              <a:rPr lang="en-US" altLang="zh-CN" sz="2400" dirty="0">
                <a:ea typeface="宋体" pitchFamily="2" charset="-122"/>
              </a:rPr>
              <a:t>8</a:t>
            </a:r>
            <a:r>
              <a:rPr lang="zh-CN" altLang="en-US" sz="2400" dirty="0">
                <a:ea typeface="宋体" pitchFamily="2" charset="-122"/>
              </a:rPr>
              <a:t>个瓶子需要几只老鼠？</a:t>
            </a:r>
            <a:endParaRPr lang="en-US" altLang="zh-CN" sz="2400" dirty="0">
              <a:ea typeface="宋体" pitchFamily="2" charset="-122"/>
            </a:endParaRPr>
          </a:p>
          <a:p>
            <a:pPr>
              <a:buFont typeface="Monotype Sorts" pitchFamily="2" charset="2"/>
              <a:buNone/>
              <a:defRPr/>
            </a:pPr>
            <a:r>
              <a:rPr lang="en-US" altLang="zh-CN" sz="2400" dirty="0">
                <a:ea typeface="宋体" pitchFamily="2" charset="-122"/>
              </a:rPr>
              <a:t>Step 3:   </a:t>
            </a:r>
            <a:r>
              <a:rPr lang="zh-CN" altLang="en-US" sz="2400" dirty="0">
                <a:ea typeface="宋体" pitchFamily="2" charset="-122"/>
              </a:rPr>
              <a:t>一只老鼠有两个状态：生、死，我想到了译码器，</a:t>
            </a:r>
            <a:r>
              <a:rPr lang="en-US" altLang="zh-CN" sz="2400" dirty="0">
                <a:ea typeface="宋体" pitchFamily="2" charset="-122"/>
              </a:rPr>
              <a:t>3-8</a:t>
            </a:r>
            <a:r>
              <a:rPr lang="zh-CN" altLang="en-US" sz="2400" dirty="0">
                <a:ea typeface="宋体" pitchFamily="2" charset="-122"/>
              </a:rPr>
              <a:t>利用三根地址线可以识别</a:t>
            </a:r>
            <a:r>
              <a:rPr lang="en-US" altLang="zh-CN" sz="2400" dirty="0">
                <a:ea typeface="宋体" pitchFamily="2" charset="-122"/>
              </a:rPr>
              <a:t>8</a:t>
            </a:r>
            <a:r>
              <a:rPr lang="zh-CN" altLang="en-US" sz="2400" dirty="0">
                <a:ea typeface="宋体" pitchFamily="2" charset="-122"/>
              </a:rPr>
              <a:t>个地址，那么三只老鼠可以区分</a:t>
            </a:r>
            <a:r>
              <a:rPr lang="en-US" altLang="zh-CN" sz="2400" dirty="0">
                <a:ea typeface="宋体" pitchFamily="2" charset="-122"/>
              </a:rPr>
              <a:t>8</a:t>
            </a:r>
            <a:r>
              <a:rPr lang="zh-CN" altLang="en-US" sz="2400" dirty="0">
                <a:ea typeface="宋体" pitchFamily="2" charset="-122"/>
              </a:rPr>
              <a:t>瓶水，然后就是</a:t>
            </a:r>
            <a:r>
              <a:rPr lang="en-US" altLang="zh-CN" sz="2400" dirty="0">
                <a:ea typeface="宋体" pitchFamily="2" charset="-122"/>
              </a:rPr>
              <a:t>1000</a:t>
            </a:r>
            <a:r>
              <a:rPr lang="zh-CN" altLang="en-US" sz="2400" dirty="0">
                <a:ea typeface="宋体" pitchFamily="2" charset="-122"/>
              </a:rPr>
              <a:t>瓶。。。</a:t>
            </a:r>
          </a:p>
        </p:txBody>
      </p:sp>
      <p:sp>
        <p:nvSpPr>
          <p:cNvPr id="6148" name="灯片编号占位符 3"/>
          <p:cNvSpPr>
            <a:spLocks noGrp="1"/>
          </p:cNvSpPr>
          <p:nvPr>
            <p:ph type="sldNum" sz="quarter" idx="4294967295"/>
          </p:nvPr>
        </p:nvSpPr>
        <p:spPr>
          <a:xfrm>
            <a:off x="7239000" y="6426200"/>
            <a:ext cx="1905000" cy="304800"/>
          </a:xfrm>
          <a:prstGeom prst="rect">
            <a:avLst/>
          </a:prstGeom>
          <a:noFill/>
          <a:ln>
            <a:miter lim="800000"/>
            <a:headEnd/>
            <a:tailEnd/>
          </a:ln>
        </p:spPr>
        <p:txBody>
          <a:bodyPr/>
          <a:lstStyle/>
          <a:p>
            <a:r>
              <a:rPr lang="en-US" altLang="zh-CN">
                <a:ea typeface="宋体" charset="-122"/>
              </a:rPr>
              <a:t>1-</a:t>
            </a:r>
            <a:fld id="{43582B79-4420-4C15-B9A5-67F958E3C1D0}" type="slidenum">
              <a:rPr lang="en-US" altLang="zh-CN" smtClean="0">
                <a:ea typeface="宋体" charset="-122"/>
              </a:rPr>
              <a:pPr/>
              <a:t>10</a:t>
            </a:fld>
            <a:endParaRPr lang="en-US" altLang="zh-CN">
              <a:ea typeface="宋体" charset="-122"/>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流程图: 可选过程 4"/>
          <p:cNvSpPr/>
          <p:nvPr/>
        </p:nvSpPr>
        <p:spPr bwMode="auto">
          <a:xfrm>
            <a:off x="1066800" y="4495800"/>
            <a:ext cx="6629400" cy="381000"/>
          </a:xfrm>
          <a:prstGeom prst="flowChartAlternateProcess">
            <a:avLst/>
          </a:prstGeom>
          <a:solidFill>
            <a:schemeClr val="accent6">
              <a:lumMod val="20000"/>
              <a:lumOff val="80000"/>
            </a:schemeClr>
          </a:solidFill>
          <a:ln w="12700" cap="flat" cmpd="sng" algn="ctr">
            <a:solidFill>
              <a:srgbClr val="FF0000"/>
            </a:solidFill>
            <a:prstDash val="solid"/>
            <a:round/>
            <a:headEnd type="none" w="sm" len="sm"/>
            <a:tailEnd type="triangl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New Roman" pitchFamily="18" charset="0"/>
            </a:endParaRPr>
          </a:p>
        </p:txBody>
      </p:sp>
      <p:sp>
        <p:nvSpPr>
          <p:cNvPr id="2" name="标题 1"/>
          <p:cNvSpPr>
            <a:spLocks noGrp="1"/>
          </p:cNvSpPr>
          <p:nvPr>
            <p:ph type="title"/>
          </p:nvPr>
        </p:nvSpPr>
        <p:spPr>
          <a:xfrm>
            <a:off x="533400" y="76200"/>
            <a:ext cx="7772400" cy="762000"/>
          </a:xfrm>
        </p:spPr>
        <p:txBody>
          <a:bodyPr/>
          <a:lstStyle/>
          <a:p>
            <a:pPr>
              <a:defRPr/>
            </a:pPr>
            <a:r>
              <a:rPr lang="zh-CN" altLang="en-US" dirty="0">
                <a:ea typeface="宋体" pitchFamily="2" charset="-122"/>
              </a:rPr>
              <a:t>这个问题与算法的关系</a:t>
            </a:r>
          </a:p>
        </p:txBody>
      </p:sp>
      <p:sp>
        <p:nvSpPr>
          <p:cNvPr id="3" name="内容占位符 2"/>
          <p:cNvSpPr>
            <a:spLocks noGrp="1"/>
          </p:cNvSpPr>
          <p:nvPr>
            <p:ph idx="1"/>
          </p:nvPr>
        </p:nvSpPr>
        <p:spPr>
          <a:xfrm>
            <a:off x="533400" y="1447800"/>
            <a:ext cx="8229600" cy="5105400"/>
          </a:xfrm>
          <a:prstGeom prst="rect">
            <a:avLst/>
          </a:prstGeom>
        </p:spPr>
        <p:txBody>
          <a:bodyPr>
            <a:normAutofit/>
          </a:bodyPr>
          <a:lstStyle/>
          <a:p>
            <a:pPr>
              <a:defRPr/>
            </a:pPr>
            <a:r>
              <a:rPr lang="zh-CN" altLang="en-US" dirty="0">
                <a:ea typeface="宋体" pitchFamily="2" charset="-122"/>
              </a:rPr>
              <a:t>如何利用最少的老鼠检验水，这是一个实际问题，我需要设计一个算法进行求解</a:t>
            </a:r>
            <a:r>
              <a:rPr lang="en-US" altLang="zh-CN" dirty="0">
                <a:ea typeface="宋体" pitchFamily="2" charset="-122"/>
              </a:rPr>
              <a:t>——</a:t>
            </a:r>
            <a:r>
              <a:rPr lang="zh-CN" altLang="en-US" dirty="0">
                <a:solidFill>
                  <a:srgbClr val="FF0000"/>
                </a:solidFill>
                <a:ea typeface="宋体" pitchFamily="2" charset="-122"/>
              </a:rPr>
              <a:t>问题</a:t>
            </a:r>
            <a:endParaRPr lang="en-US" altLang="zh-CN" b="1" dirty="0">
              <a:solidFill>
                <a:srgbClr val="FF0000"/>
              </a:solidFill>
              <a:ea typeface="宋体" pitchFamily="2" charset="-122"/>
            </a:endParaRPr>
          </a:p>
          <a:p>
            <a:pPr>
              <a:defRPr/>
            </a:pPr>
            <a:r>
              <a:rPr lang="zh-CN" altLang="en-US" dirty="0">
                <a:ea typeface="宋体" pitchFamily="2" charset="-122"/>
              </a:rPr>
              <a:t>我是如何设计这个算法的？</a:t>
            </a:r>
            <a:r>
              <a:rPr lang="en-US" altLang="zh-CN" dirty="0">
                <a:ea typeface="宋体" pitchFamily="2" charset="-122"/>
              </a:rPr>
              <a:t>——</a:t>
            </a:r>
            <a:r>
              <a:rPr lang="zh-CN" altLang="en-US" b="1" dirty="0">
                <a:solidFill>
                  <a:srgbClr val="FF0000"/>
                </a:solidFill>
                <a:ea typeface="宋体" pitchFamily="2" charset="-122"/>
              </a:rPr>
              <a:t>算法</a:t>
            </a:r>
            <a:r>
              <a:rPr lang="zh-CN" altLang="en-US" dirty="0">
                <a:solidFill>
                  <a:srgbClr val="FF0000"/>
                </a:solidFill>
                <a:ea typeface="宋体" pitchFamily="2" charset="-122"/>
              </a:rPr>
              <a:t>设计</a:t>
            </a:r>
            <a:endParaRPr lang="en-US" altLang="zh-CN" b="1" dirty="0">
              <a:solidFill>
                <a:srgbClr val="FF0000"/>
              </a:solidFill>
              <a:ea typeface="宋体" pitchFamily="2" charset="-122"/>
            </a:endParaRPr>
          </a:p>
          <a:p>
            <a:pPr>
              <a:defRPr/>
            </a:pPr>
            <a:r>
              <a:rPr lang="zh-CN" altLang="en-US" dirty="0">
                <a:ea typeface="宋体" pitchFamily="2" charset="-122"/>
              </a:rPr>
              <a:t>我的这个算法效率如何？</a:t>
            </a:r>
            <a:r>
              <a:rPr lang="en-US" altLang="zh-CN" dirty="0">
                <a:ea typeface="宋体" pitchFamily="2" charset="-122"/>
              </a:rPr>
              <a:t>——</a:t>
            </a:r>
            <a:r>
              <a:rPr lang="zh-CN" altLang="en-US" b="1" dirty="0">
                <a:solidFill>
                  <a:srgbClr val="FF0000"/>
                </a:solidFill>
                <a:ea typeface="宋体" pitchFamily="2" charset="-122"/>
              </a:rPr>
              <a:t>算法分析</a:t>
            </a:r>
            <a:endParaRPr lang="en-US" altLang="zh-CN" b="1" dirty="0">
              <a:solidFill>
                <a:srgbClr val="FF0000"/>
              </a:solidFill>
              <a:ea typeface="宋体" pitchFamily="2" charset="-122"/>
            </a:endParaRPr>
          </a:p>
          <a:p>
            <a:pPr>
              <a:defRPr/>
            </a:pPr>
            <a:endParaRPr lang="en-US" altLang="zh-CN" dirty="0">
              <a:ea typeface="宋体" pitchFamily="2" charset="-122"/>
            </a:endParaRPr>
          </a:p>
          <a:p>
            <a:pPr>
              <a:defRPr/>
            </a:pPr>
            <a:r>
              <a:rPr lang="zh-CN" altLang="en-US" dirty="0">
                <a:ea typeface="宋体" pitchFamily="2" charset="-122"/>
              </a:rPr>
              <a:t>本课程希望你掌握：</a:t>
            </a:r>
            <a:endParaRPr lang="en-US" altLang="zh-CN" dirty="0">
              <a:ea typeface="宋体" pitchFamily="2" charset="-122"/>
            </a:endParaRPr>
          </a:p>
          <a:p>
            <a:pPr marL="514350" indent="-514350">
              <a:buFont typeface="Wingdings" pitchFamily="2" charset="2"/>
              <a:buChar char="u"/>
              <a:defRPr/>
            </a:pPr>
            <a:r>
              <a:rPr lang="zh-CN" altLang="en-US" dirty="0">
                <a:ea typeface="宋体" pitchFamily="2" charset="-122"/>
              </a:rPr>
              <a:t>一个问题如何利用现有算法求解？</a:t>
            </a:r>
            <a:endParaRPr lang="en-US" altLang="zh-CN" dirty="0">
              <a:ea typeface="宋体" pitchFamily="2" charset="-122"/>
            </a:endParaRPr>
          </a:p>
          <a:p>
            <a:pPr marL="514350" indent="-514350">
              <a:buFont typeface="Wingdings" pitchFamily="2" charset="2"/>
              <a:buChar char="u"/>
              <a:defRPr/>
            </a:pPr>
            <a:r>
              <a:rPr lang="zh-CN" altLang="en-US" dirty="0">
                <a:ea typeface="宋体" pitchFamily="2" charset="-122"/>
              </a:rPr>
              <a:t>如何利用已有算法的思想创造新算法求解问题？</a:t>
            </a:r>
            <a:endParaRPr lang="en-US" altLang="zh-CN" dirty="0">
              <a:ea typeface="宋体" pitchFamily="2" charset="-122"/>
            </a:endParaRPr>
          </a:p>
          <a:p>
            <a:pPr marL="514350" indent="-514350">
              <a:buFont typeface="Wingdings" pitchFamily="2" charset="2"/>
              <a:buChar char="u"/>
              <a:defRPr/>
            </a:pPr>
            <a:r>
              <a:rPr lang="zh-CN" altLang="en-US" dirty="0">
                <a:ea typeface="宋体" pitchFamily="2" charset="-122"/>
              </a:rPr>
              <a:t>对设计好的算法如何评价性能？</a:t>
            </a:r>
          </a:p>
        </p:txBody>
      </p:sp>
      <p:sp>
        <p:nvSpPr>
          <p:cNvPr id="7172" name="灯片编号占位符 3"/>
          <p:cNvSpPr>
            <a:spLocks noGrp="1"/>
          </p:cNvSpPr>
          <p:nvPr>
            <p:ph type="sldNum" sz="quarter" idx="4294967295"/>
          </p:nvPr>
        </p:nvSpPr>
        <p:spPr>
          <a:xfrm>
            <a:off x="7239000" y="6426200"/>
            <a:ext cx="1905000" cy="304800"/>
          </a:xfrm>
          <a:prstGeom prst="rect">
            <a:avLst/>
          </a:prstGeom>
          <a:noFill/>
          <a:ln>
            <a:miter lim="800000"/>
            <a:headEnd/>
            <a:tailEnd/>
          </a:ln>
        </p:spPr>
        <p:txBody>
          <a:bodyPr/>
          <a:lstStyle/>
          <a:p>
            <a:r>
              <a:rPr lang="en-US" altLang="zh-CN">
                <a:ea typeface="宋体" charset="-122"/>
              </a:rPr>
              <a:t>1-</a:t>
            </a:r>
            <a:fld id="{64CD86D9-5DA9-4631-A65A-8BD2884DFAAA}" type="slidenum">
              <a:rPr lang="en-US" altLang="zh-CN" smtClean="0">
                <a:ea typeface="宋体" charset="-122"/>
              </a:rPr>
              <a:pPr/>
              <a:t>11</a:t>
            </a:fld>
            <a:endParaRPr lang="en-US" altLang="zh-CN">
              <a:ea typeface="宋体" charset="-122"/>
            </a:endParaRPr>
          </a:p>
        </p:txBody>
      </p:sp>
      <p:sp>
        <p:nvSpPr>
          <p:cNvPr id="6" name="椭圆形标注 5"/>
          <p:cNvSpPr/>
          <p:nvPr/>
        </p:nvSpPr>
        <p:spPr bwMode="auto">
          <a:xfrm>
            <a:off x="7239000" y="3352800"/>
            <a:ext cx="1143000" cy="990600"/>
          </a:xfrm>
          <a:prstGeom prst="wedgeEllipseCallout">
            <a:avLst/>
          </a:prstGeom>
          <a:solidFill>
            <a:schemeClr val="accent1"/>
          </a:solidFill>
          <a:ln w="12700" cap="flat" cmpd="sng" algn="ctr">
            <a:solidFill>
              <a:srgbClr val="FF0000"/>
            </a:solidFill>
            <a:prstDash val="solid"/>
            <a:round/>
            <a:headEnd type="none" w="sm" len="sm"/>
            <a:tailEnd type="triangl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zh-CN" altLang="en-US" sz="2400" b="0" i="0" u="none" strike="noStrike" cap="none" normalizeH="0" baseline="0" dirty="0">
                <a:ln>
                  <a:noFill/>
                </a:ln>
                <a:solidFill>
                  <a:schemeClr val="bg2"/>
                </a:solidFill>
                <a:effectLst/>
                <a:latin typeface="华文琥珀" pitchFamily="2" charset="-122"/>
                <a:ea typeface="华文琥珀" pitchFamily="2" charset="-122"/>
              </a:rPr>
              <a:t>高层次</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blinds(horizontal)">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Rectangle 2"/>
          <p:cNvSpPr>
            <a:spLocks noGrp="1" noChangeArrowheads="1"/>
          </p:cNvSpPr>
          <p:nvPr>
            <p:ph type="title"/>
          </p:nvPr>
        </p:nvSpPr>
        <p:spPr>
          <a:xfrm>
            <a:off x="457200" y="152400"/>
            <a:ext cx="8229600" cy="725488"/>
          </a:xfrm>
        </p:spPr>
        <p:txBody>
          <a:bodyPr>
            <a:normAutofit/>
          </a:bodyPr>
          <a:lstStyle/>
          <a:p>
            <a:pPr eaLnBrk="1" hangingPunct="1">
              <a:defRPr/>
            </a:pPr>
            <a:r>
              <a:rPr lang="zh-CN" altLang="en-US" dirty="0">
                <a:ea typeface="宋体" pitchFamily="2" charset="-122"/>
              </a:rPr>
              <a:t>为什么要学习算法？</a:t>
            </a:r>
          </a:p>
        </p:txBody>
      </p:sp>
      <p:sp>
        <p:nvSpPr>
          <p:cNvPr id="13318" name="Rectangle 3"/>
          <p:cNvSpPr>
            <a:spLocks noGrp="1" noChangeArrowheads="1"/>
          </p:cNvSpPr>
          <p:nvPr>
            <p:ph idx="1"/>
          </p:nvPr>
        </p:nvSpPr>
        <p:spPr>
          <a:xfrm>
            <a:off x="468313" y="1412875"/>
            <a:ext cx="8229600" cy="4752975"/>
          </a:xfrm>
          <a:prstGeom prst="rect">
            <a:avLst/>
          </a:prstGeom>
        </p:spPr>
        <p:txBody>
          <a:bodyPr>
            <a:normAutofit/>
          </a:bodyPr>
          <a:lstStyle/>
          <a:p>
            <a:pPr eaLnBrk="1" hangingPunct="1">
              <a:defRPr/>
            </a:pPr>
            <a:r>
              <a:rPr lang="zh-CN" altLang="en-US" sz="2400" dirty="0">
                <a:latin typeface="隶书" pitchFamily="49" charset="-122"/>
                <a:ea typeface="隶书" pitchFamily="49" charset="-122"/>
              </a:rPr>
              <a:t>受过良好训练的计算机专业的学生应该知道怎样处理算法：如何构造算法、操作算法、理解算法及分析算法</a:t>
            </a:r>
            <a:endParaRPr lang="en-US" altLang="zh-CN" sz="2400" dirty="0">
              <a:latin typeface="隶书" pitchFamily="49" charset="-122"/>
              <a:ea typeface="隶书" pitchFamily="49" charset="-122"/>
            </a:endParaRPr>
          </a:p>
          <a:p>
            <a:pPr marL="0" indent="0" eaLnBrk="1" hangingPunct="1">
              <a:buNone/>
              <a:defRPr/>
            </a:pPr>
            <a:r>
              <a:rPr lang="en-US" altLang="zh-CN" sz="2400" dirty="0">
                <a:latin typeface="隶书" pitchFamily="49" charset="-122"/>
                <a:ea typeface="隶书" pitchFamily="49" charset="-122"/>
              </a:rPr>
              <a:t>  ———</a:t>
            </a:r>
            <a:r>
              <a:rPr lang="zh-CN" altLang="en-US" sz="2400" dirty="0">
                <a:latin typeface="隶书" pitchFamily="49" charset="-122"/>
                <a:ea typeface="隶书" pitchFamily="49" charset="-122"/>
              </a:rPr>
              <a:t>算法是计算机科学的基石；</a:t>
            </a:r>
            <a:endParaRPr lang="en-US" altLang="zh-CN" sz="2400" dirty="0">
              <a:latin typeface="隶书" pitchFamily="49" charset="-122"/>
              <a:ea typeface="隶书" pitchFamily="49" charset="-122"/>
            </a:endParaRPr>
          </a:p>
          <a:p>
            <a:pPr eaLnBrk="1" hangingPunct="1">
              <a:defRPr/>
            </a:pPr>
            <a:r>
              <a:rPr lang="zh-CN" altLang="en-US" sz="2400" dirty="0">
                <a:latin typeface="隶书" pitchFamily="49" charset="-122"/>
                <a:ea typeface="隶书" pitchFamily="49" charset="-122"/>
              </a:rPr>
              <a:t>程序</a:t>
            </a:r>
            <a:r>
              <a:rPr lang="en-US" altLang="zh-CN" sz="2400" dirty="0">
                <a:latin typeface="隶书" pitchFamily="49" charset="-122"/>
                <a:ea typeface="隶书" pitchFamily="49" charset="-122"/>
              </a:rPr>
              <a:t>=</a:t>
            </a:r>
            <a:r>
              <a:rPr lang="zh-CN" altLang="en-US" sz="2400" dirty="0">
                <a:latin typeface="隶书" pitchFamily="49" charset="-122"/>
                <a:ea typeface="隶书" pitchFamily="49" charset="-122"/>
              </a:rPr>
              <a:t>数据结构</a:t>
            </a:r>
            <a:r>
              <a:rPr lang="en-US" altLang="zh-CN" sz="2400" dirty="0">
                <a:latin typeface="隶书" pitchFamily="49" charset="-122"/>
                <a:ea typeface="隶书" pitchFamily="49" charset="-122"/>
              </a:rPr>
              <a:t>+</a:t>
            </a:r>
            <a:r>
              <a:rPr lang="zh-CN" altLang="en-US" sz="2400" dirty="0">
                <a:latin typeface="隶书" pitchFamily="49" charset="-122"/>
                <a:ea typeface="隶书" pitchFamily="49" charset="-122"/>
              </a:rPr>
              <a:t>算法</a:t>
            </a:r>
            <a:r>
              <a:rPr lang="en-US" altLang="zh-CN" sz="2400" dirty="0">
                <a:latin typeface="隶书" pitchFamily="49" charset="-122"/>
                <a:ea typeface="隶书" pitchFamily="49" charset="-122"/>
              </a:rPr>
              <a:t>——</a:t>
            </a:r>
            <a:r>
              <a:rPr lang="zh-CN" altLang="en-US" sz="2400" dirty="0">
                <a:latin typeface="隶书" pitchFamily="49" charset="-122"/>
                <a:ea typeface="隶书" pitchFamily="49" charset="-122"/>
              </a:rPr>
              <a:t>算法是解决实际问题的手段</a:t>
            </a:r>
          </a:p>
          <a:p>
            <a:pPr eaLnBrk="1" hangingPunct="1">
              <a:defRPr/>
            </a:pPr>
            <a:r>
              <a:rPr lang="zh-CN" altLang="en-US" sz="2400" dirty="0">
                <a:ea typeface="宋体" pitchFamily="2" charset="-122"/>
              </a:rPr>
              <a:t>将知识表示为算法，把知识教授给计算机；</a:t>
            </a:r>
          </a:p>
        </p:txBody>
      </p:sp>
      <p:sp>
        <p:nvSpPr>
          <p:cNvPr id="10242" name="灯片编号占位符 5"/>
          <p:cNvSpPr>
            <a:spLocks noGrp="1"/>
          </p:cNvSpPr>
          <p:nvPr>
            <p:ph type="sldNum" sz="quarter" idx="4294967295"/>
          </p:nvPr>
        </p:nvSpPr>
        <p:spPr>
          <a:xfrm>
            <a:off x="8672513" y="6356350"/>
            <a:ext cx="471487" cy="457200"/>
          </a:xfrm>
          <a:prstGeom prst="rect">
            <a:avLst/>
          </a:prstGeom>
          <a:noFill/>
          <a:ln>
            <a:miter lim="800000"/>
            <a:headEnd/>
            <a:tailEnd/>
          </a:ln>
        </p:spPr>
        <p:txBody>
          <a:bodyPr/>
          <a:lstStyle/>
          <a:p>
            <a:pPr algn="l" eaLnBrk="1" hangingPunct="1"/>
            <a:fld id="{C03F1D45-C650-4B57-B417-1A26BB1AC73F}" type="slidenum">
              <a:rPr lang="en-US" altLang="zh-CN" smtClean="0">
                <a:latin typeface="Arial" charset="0"/>
                <a:ea typeface="宋体" charset="-122"/>
              </a:rPr>
              <a:pPr algn="l" eaLnBrk="1" hangingPunct="1"/>
              <a:t>12</a:t>
            </a:fld>
            <a:endParaRPr lang="en-US" altLang="zh-CN">
              <a:latin typeface="Arial" charset="0"/>
              <a:ea typeface="宋体" charset="-122"/>
            </a:endParaRPr>
          </a:p>
        </p:txBody>
      </p:sp>
      <p:sp>
        <p:nvSpPr>
          <p:cNvPr id="13319" name="Text Box 4"/>
          <p:cNvSpPr txBox="1">
            <a:spLocks noChangeArrowheads="1"/>
          </p:cNvSpPr>
          <p:nvPr/>
        </p:nvSpPr>
        <p:spPr bwMode="auto">
          <a:xfrm>
            <a:off x="685800" y="5181600"/>
            <a:ext cx="7962033" cy="954107"/>
          </a:xfrm>
          <a:prstGeom prst="rect">
            <a:avLst/>
          </a:prstGeom>
          <a:noFill/>
          <a:ln w="9525">
            <a:noFill/>
            <a:miter lim="800000"/>
            <a:headEnd/>
            <a:tailEnd/>
          </a:ln>
        </p:spPr>
        <p:txBody>
          <a:bodyPr wrap="square">
            <a:spAutoFit/>
          </a:bodyPr>
          <a:lstStyle/>
          <a:p>
            <a:pPr eaLnBrk="1" hangingPunct="1"/>
            <a:r>
              <a:rPr lang="zh-CN" altLang="en-US" sz="2800" dirty="0">
                <a:solidFill>
                  <a:srgbClr val="FFC000"/>
                </a:solidFill>
                <a:latin typeface="Arial" charset="0"/>
                <a:ea typeface="隶书" pitchFamily="49" charset="-122"/>
              </a:rPr>
              <a:t>一个人只有把知识教给“计算机”，才能“真正”掌握它。</a:t>
            </a:r>
          </a:p>
        </p:txBody>
      </p:sp>
      <p:sp>
        <p:nvSpPr>
          <p:cNvPr id="13323" name="Rectangle 11"/>
          <p:cNvSpPr>
            <a:spLocks noChangeArrowheads="1"/>
          </p:cNvSpPr>
          <p:nvPr/>
        </p:nvSpPr>
        <p:spPr bwMode="auto">
          <a:xfrm>
            <a:off x="4114800" y="4495800"/>
            <a:ext cx="4113213" cy="519113"/>
          </a:xfrm>
          <a:prstGeom prst="rect">
            <a:avLst/>
          </a:prstGeom>
          <a:solidFill>
            <a:schemeClr val="accent6">
              <a:lumMod val="75000"/>
            </a:schemeClr>
          </a:solidFill>
          <a:ln w="9525">
            <a:noFill/>
            <a:miter lim="800000"/>
            <a:headEnd/>
            <a:tailEnd/>
          </a:ln>
        </p:spPr>
        <p:txBody>
          <a:bodyPr wrap="none">
            <a:spAutoFit/>
          </a:bodyPr>
          <a:lstStyle/>
          <a:p>
            <a:pPr eaLnBrk="1" hangingPunct="1"/>
            <a:r>
              <a:rPr lang="zh-CN" altLang="en-US" sz="2800" b="1" dirty="0">
                <a:solidFill>
                  <a:srgbClr val="FFFF00"/>
                </a:solidFill>
                <a:latin typeface="Arial" charset="0"/>
                <a:ea typeface="黑体" pitchFamily="49" charset="-122"/>
              </a:rPr>
              <a:t>授人以鱼，不如授人以渔</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323"/>
                                        </p:tgtEl>
                                        <p:attrNameLst>
                                          <p:attrName>style.visibility</p:attrName>
                                        </p:attrNameLst>
                                      </p:cBhvr>
                                      <p:to>
                                        <p:strVal val="visible"/>
                                      </p:to>
                                    </p:set>
                                    <p:anim calcmode="lin" valueType="num">
                                      <p:cBhvr additive="base">
                                        <p:cTn id="7" dur="500" fill="hold"/>
                                        <p:tgtEl>
                                          <p:spTgt spid="13323"/>
                                        </p:tgtEl>
                                        <p:attrNameLst>
                                          <p:attrName>ppt_x</p:attrName>
                                        </p:attrNameLst>
                                      </p:cBhvr>
                                      <p:tavLst>
                                        <p:tav tm="0">
                                          <p:val>
                                            <p:strVal val="#ppt_x"/>
                                          </p:val>
                                        </p:tav>
                                        <p:tav tm="100000">
                                          <p:val>
                                            <p:strVal val="#ppt_x"/>
                                          </p:val>
                                        </p:tav>
                                      </p:tavLst>
                                    </p:anim>
                                    <p:anim calcmode="lin" valueType="num">
                                      <p:cBhvr additive="base">
                                        <p:cTn id="8" dur="500" fill="hold"/>
                                        <p:tgtEl>
                                          <p:spTgt spid="1332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3319"/>
                                        </p:tgtEl>
                                        <p:attrNameLst>
                                          <p:attrName>style.visibility</p:attrName>
                                        </p:attrNameLst>
                                      </p:cBhvr>
                                      <p:to>
                                        <p:strVal val="visible"/>
                                      </p:to>
                                    </p:set>
                                    <p:anim calcmode="lin" valueType="num">
                                      <p:cBhvr additive="base">
                                        <p:cTn id="13" dur="500" fill="hold"/>
                                        <p:tgtEl>
                                          <p:spTgt spid="13319"/>
                                        </p:tgtEl>
                                        <p:attrNameLst>
                                          <p:attrName>ppt_x</p:attrName>
                                        </p:attrNameLst>
                                      </p:cBhvr>
                                      <p:tavLst>
                                        <p:tav tm="0">
                                          <p:val>
                                            <p:strVal val="#ppt_x"/>
                                          </p:val>
                                        </p:tav>
                                        <p:tav tm="100000">
                                          <p:val>
                                            <p:strVal val="#ppt_x"/>
                                          </p:val>
                                        </p:tav>
                                      </p:tavLst>
                                    </p:anim>
                                    <p:anim calcmode="lin" valueType="num">
                                      <p:cBhvr additive="base">
                                        <p:cTn id="14" dur="500" fill="hold"/>
                                        <p:tgtEl>
                                          <p:spTgt spid="133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9" grpId="0"/>
      <p:bldP spid="13323" grpId="0" animBg="1"/>
    </p:bldLst>
  </p:timing>
</p:sld>
</file>

<file path=ppt/slides/slide1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a:xfrm>
            <a:off x="533400" y="152400"/>
            <a:ext cx="8610600" cy="762000"/>
          </a:xfrm>
        </p:spPr>
        <p:txBody>
          <a:bodyPr/>
          <a:lstStyle/>
          <a:p>
            <a:pPr eaLnBrk="1" hangingPunct="1"/>
            <a:r>
              <a:rPr lang="zh-CN" altLang="en-US" dirty="0"/>
              <a:t>第一章 算法复杂度分析</a:t>
            </a:r>
          </a:p>
        </p:txBody>
      </p:sp>
      <p:sp>
        <p:nvSpPr>
          <p:cNvPr id="25603" name="Rectangle 3"/>
          <p:cNvSpPr>
            <a:spLocks noGrp="1" noChangeArrowheads="1"/>
          </p:cNvSpPr>
          <p:nvPr>
            <p:ph idx="1"/>
          </p:nvPr>
        </p:nvSpPr>
        <p:spPr/>
        <p:txBody>
          <a:bodyPr/>
          <a:lstStyle/>
          <a:p>
            <a:pPr marL="0" indent="0" eaLnBrk="1" hangingPunct="1">
              <a:buNone/>
            </a:pPr>
            <a:r>
              <a:rPr lang="en-US" altLang="zh-CN" sz="3200" dirty="0"/>
              <a:t>1.1 </a:t>
            </a:r>
            <a:r>
              <a:rPr lang="zh-CN" altLang="en-US" sz="3200" dirty="0"/>
              <a:t>算法基本概念</a:t>
            </a:r>
            <a:endParaRPr lang="en-US" altLang="zh-CN" sz="3200" dirty="0"/>
          </a:p>
          <a:p>
            <a:pPr marL="0" indent="0" eaLnBrk="1" hangingPunct="1">
              <a:buNone/>
            </a:pPr>
            <a:r>
              <a:rPr lang="en-US" altLang="zh-CN" sz="3200" dirty="0"/>
              <a:t>1.2 </a:t>
            </a:r>
            <a:r>
              <a:rPr lang="zh-CN" altLang="en-US" sz="3200" dirty="0"/>
              <a:t>插入算法分析举例</a:t>
            </a:r>
            <a:endParaRPr lang="en-US" altLang="zh-CN" sz="3200" dirty="0"/>
          </a:p>
          <a:p>
            <a:pPr marL="0" indent="0" eaLnBrk="1" hangingPunct="1">
              <a:buNone/>
            </a:pPr>
            <a:r>
              <a:rPr lang="en-US" altLang="zh-CN" sz="3200" dirty="0"/>
              <a:t>1.3 </a:t>
            </a:r>
            <a:r>
              <a:rPr lang="zh-CN" altLang="en-US" sz="3200" dirty="0"/>
              <a:t>复杂度分析</a:t>
            </a:r>
            <a:endParaRPr lang="en-US" altLang="zh-CN" sz="3200" dirty="0"/>
          </a:p>
          <a:p>
            <a:pPr lvl="1" eaLnBrk="1" hangingPunct="1"/>
            <a:r>
              <a:rPr lang="zh-CN" altLang="en-US" sz="2800" dirty="0"/>
              <a:t>渐近记号</a:t>
            </a:r>
          </a:p>
          <a:p>
            <a:pPr lvl="1" eaLnBrk="1" hangingPunct="1"/>
            <a:r>
              <a:rPr lang="zh-CN" altLang="en-US" sz="2800" dirty="0"/>
              <a:t>常用函数</a:t>
            </a:r>
          </a:p>
          <a:p>
            <a:pPr eaLnBrk="1" hangingPunct="1"/>
            <a:endParaRPr lang="zh-CN" altLang="en-US" dirty="0"/>
          </a:p>
        </p:txBody>
      </p:sp>
    </p:spTree>
    <p:extLst>
      <p:ext uri="{BB962C8B-B14F-4D97-AF65-F5344CB8AC3E}">
        <p14:creationId xmlns:p14="http://schemas.microsoft.com/office/powerpoint/2010/main" val="20726744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533400" y="0"/>
            <a:ext cx="7772400" cy="838200"/>
          </a:xfrm>
        </p:spPr>
        <p:txBody>
          <a:bodyPr/>
          <a:lstStyle/>
          <a:p>
            <a:pPr eaLnBrk="1" hangingPunct="1"/>
            <a:r>
              <a:rPr lang="en-US" altLang="zh-CN" dirty="0"/>
              <a:t>1.1 </a:t>
            </a:r>
            <a:r>
              <a:rPr lang="zh-CN" altLang="en-US" dirty="0"/>
              <a:t>算法基本概念 </a:t>
            </a:r>
            <a:r>
              <a:rPr lang="en-US" altLang="zh-CN" sz="3600" dirty="0">
                <a:latin typeface="Arial" panose="020B0604020202020204" pitchFamily="34" charset="0"/>
              </a:rPr>
              <a:t>—</a:t>
            </a:r>
            <a:r>
              <a:rPr lang="zh-CN" altLang="en-US" sz="3600" dirty="0"/>
              <a:t>什么是算法？</a:t>
            </a:r>
          </a:p>
        </p:txBody>
      </p:sp>
      <p:sp>
        <p:nvSpPr>
          <p:cNvPr id="27651" name="Rectangle 3"/>
          <p:cNvSpPr>
            <a:spLocks noGrp="1" noChangeArrowheads="1"/>
          </p:cNvSpPr>
          <p:nvPr>
            <p:ph idx="1"/>
          </p:nvPr>
        </p:nvSpPr>
        <p:spPr>
          <a:xfrm>
            <a:off x="457200" y="1447800"/>
            <a:ext cx="8458200" cy="5181600"/>
          </a:xfrm>
          <a:prstGeom prst="rect">
            <a:avLst/>
          </a:prstGeom>
        </p:spPr>
        <p:txBody>
          <a:bodyPr>
            <a:normAutofit/>
          </a:bodyPr>
          <a:lstStyle/>
          <a:p>
            <a:pPr eaLnBrk="1" hangingPunct="1"/>
            <a:r>
              <a:rPr lang="zh-CN" altLang="en-US" sz="2400" dirty="0"/>
              <a:t>算法的形式定义可以看作是任何一个良定义（有穷</a:t>
            </a:r>
            <a:r>
              <a:rPr lang="en-US" altLang="zh-CN" sz="2400" dirty="0"/>
              <a:t>/</a:t>
            </a:r>
            <a:r>
              <a:rPr lang="zh-CN" altLang="en-US" sz="2400" dirty="0"/>
              <a:t>确定</a:t>
            </a:r>
            <a:r>
              <a:rPr lang="en-US" altLang="zh-CN" sz="2400" dirty="0"/>
              <a:t>/</a:t>
            </a:r>
            <a:r>
              <a:rPr lang="zh-CN" altLang="en-US" sz="2400" dirty="0"/>
              <a:t>可行）的计算过程，以一个或一些值作为输入，产生出一个或一组值作为输出（问题陈述）。</a:t>
            </a:r>
          </a:p>
        </p:txBody>
      </p:sp>
      <p:grpSp>
        <p:nvGrpSpPr>
          <p:cNvPr id="15" name="组合 14"/>
          <p:cNvGrpSpPr/>
          <p:nvPr/>
        </p:nvGrpSpPr>
        <p:grpSpPr>
          <a:xfrm>
            <a:off x="914400" y="3124200"/>
            <a:ext cx="7294563" cy="2709863"/>
            <a:chOff x="914400" y="3124200"/>
            <a:chExt cx="7294563" cy="2709863"/>
          </a:xfrm>
        </p:grpSpPr>
        <p:sp>
          <p:nvSpPr>
            <p:cNvPr id="27652" name="Line 4"/>
            <p:cNvSpPr>
              <a:spLocks noChangeShapeType="1"/>
            </p:cNvSpPr>
            <p:nvPr/>
          </p:nvSpPr>
          <p:spPr bwMode="auto">
            <a:xfrm>
              <a:off x="4572000" y="3505200"/>
              <a:ext cx="0" cy="609600"/>
            </a:xfrm>
            <a:prstGeom prst="line">
              <a:avLst/>
            </a:prstGeom>
            <a:noFill/>
            <a:ln w="63500">
              <a:solidFill>
                <a:srgbClr val="FF0000"/>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27653" name="Group 5"/>
            <p:cNvGrpSpPr>
              <a:grpSpLocks/>
            </p:cNvGrpSpPr>
            <p:nvPr/>
          </p:nvGrpSpPr>
          <p:grpSpPr bwMode="auto">
            <a:xfrm>
              <a:off x="914400" y="3124200"/>
              <a:ext cx="7294563" cy="2709863"/>
              <a:chOff x="576" y="2825"/>
              <a:chExt cx="4595" cy="1467"/>
            </a:xfrm>
          </p:grpSpPr>
          <p:sp>
            <p:nvSpPr>
              <p:cNvPr id="27654" name="Rectangle 6"/>
              <p:cNvSpPr>
                <a:spLocks noChangeArrowheads="1"/>
              </p:cNvSpPr>
              <p:nvPr/>
            </p:nvSpPr>
            <p:spPr bwMode="auto">
              <a:xfrm>
                <a:off x="2070" y="3812"/>
                <a:ext cx="1728" cy="480"/>
              </a:xfrm>
              <a:prstGeom prst="rect">
                <a:avLst/>
              </a:prstGeom>
              <a:solidFill>
                <a:schemeClr val="accent1"/>
              </a:solidFill>
              <a:ln w="12700">
                <a:solidFill>
                  <a:srgbClr val="FF0000"/>
                </a:solidFill>
                <a:miter lim="800000"/>
                <a:headEnd type="none" w="sm" len="sm"/>
                <a:tailEnd type="none" w="sm" len="sm"/>
              </a:ln>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华文新魏" panose="02010800040101010101" pitchFamily="2" charset="-122"/>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华文新魏" panose="02010800040101010101" pitchFamily="2" charset="-122"/>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华文新魏" panose="02010800040101010101" pitchFamily="2" charset="-122"/>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华文新魏" panose="02010800040101010101" pitchFamily="2" charset="-122"/>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华文新魏" panose="02010800040101010101" pitchFamily="2" charset="-122"/>
                    <a:ea typeface="华文新魏" panose="0201080004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华文新魏" panose="02010800040101010101" pitchFamily="2" charset="-122"/>
                    <a:ea typeface="华文新魏" panose="0201080004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华文新魏" panose="02010800040101010101" pitchFamily="2" charset="-122"/>
                    <a:ea typeface="华文新魏" panose="0201080004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华文新魏" panose="02010800040101010101" pitchFamily="2" charset="-122"/>
                    <a:ea typeface="华文新魏" panose="0201080004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华文新魏" panose="02010800040101010101" pitchFamily="2" charset="-122"/>
                    <a:ea typeface="华文新魏" panose="02010800040101010101" pitchFamily="2" charset="-122"/>
                  </a:defRPr>
                </a:lvl9pPr>
              </a:lstStyle>
              <a:p>
                <a:pPr algn="ctr">
                  <a:spcBef>
                    <a:spcPct val="0"/>
                  </a:spcBef>
                  <a:buClrTx/>
                  <a:buSzTx/>
                  <a:buFontTx/>
                  <a:buNone/>
                </a:pPr>
                <a:r>
                  <a:rPr lang="en-US" altLang="zh-CN" sz="2400">
                    <a:solidFill>
                      <a:schemeClr val="bg2"/>
                    </a:solidFill>
                    <a:latin typeface="Arial" panose="020B0604020202020204" pitchFamily="34" charset="0"/>
                    <a:ea typeface="宋体" panose="02010600030101010101" pitchFamily="2" charset="-122"/>
                  </a:rPr>
                  <a:t>“computer” </a:t>
                </a:r>
              </a:p>
            </p:txBody>
          </p:sp>
          <p:sp>
            <p:nvSpPr>
              <p:cNvPr id="27656" name="Text Box 8"/>
              <p:cNvSpPr txBox="1">
                <a:spLocks noChangeArrowheads="1"/>
              </p:cNvSpPr>
              <p:nvPr/>
            </p:nvSpPr>
            <p:spPr bwMode="auto">
              <a:xfrm>
                <a:off x="2366" y="2825"/>
                <a:ext cx="96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华文新魏" panose="02010800040101010101" pitchFamily="2" charset="-122"/>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华文新魏" panose="02010800040101010101" pitchFamily="2" charset="-122"/>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华文新魏" panose="02010800040101010101" pitchFamily="2" charset="-122"/>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华文新魏" panose="02010800040101010101" pitchFamily="2" charset="-122"/>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华文新魏" panose="02010800040101010101" pitchFamily="2" charset="-122"/>
                    <a:ea typeface="华文新魏" panose="0201080004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华文新魏" panose="02010800040101010101" pitchFamily="2" charset="-122"/>
                    <a:ea typeface="华文新魏" panose="0201080004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华文新魏" panose="02010800040101010101" pitchFamily="2" charset="-122"/>
                    <a:ea typeface="华文新魏" panose="0201080004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华文新魏" panose="02010800040101010101" pitchFamily="2" charset="-122"/>
                    <a:ea typeface="华文新魏" panose="0201080004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华文新魏" panose="02010800040101010101" pitchFamily="2" charset="-122"/>
                    <a:ea typeface="华文新魏" panose="02010800040101010101" pitchFamily="2" charset="-122"/>
                  </a:defRPr>
                </a:lvl9pPr>
              </a:lstStyle>
              <a:p>
                <a:pPr algn="ctr">
                  <a:spcBef>
                    <a:spcPct val="0"/>
                  </a:spcBef>
                  <a:buClrTx/>
                  <a:buSzTx/>
                  <a:buFontTx/>
                  <a:buNone/>
                </a:pPr>
                <a:r>
                  <a:rPr lang="en-US" altLang="zh-CN" sz="2400" dirty="0">
                    <a:latin typeface="Arial" panose="020B0604020202020204" pitchFamily="34" charset="0"/>
                    <a:ea typeface="宋体" panose="02010600030101010101" pitchFamily="2" charset="-122"/>
                  </a:rPr>
                  <a:t> problem</a:t>
                </a:r>
              </a:p>
            </p:txBody>
          </p:sp>
          <p:sp>
            <p:nvSpPr>
              <p:cNvPr id="27657" name="Text Box 9"/>
              <p:cNvSpPr txBox="1">
                <a:spLocks noChangeArrowheads="1"/>
              </p:cNvSpPr>
              <p:nvPr/>
            </p:nvSpPr>
            <p:spPr bwMode="auto">
              <a:xfrm>
                <a:off x="2448" y="3279"/>
                <a:ext cx="99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华文新魏" panose="02010800040101010101" pitchFamily="2" charset="-122"/>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华文新魏" panose="02010800040101010101" pitchFamily="2" charset="-122"/>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华文新魏" panose="02010800040101010101" pitchFamily="2" charset="-122"/>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华文新魏" panose="02010800040101010101" pitchFamily="2" charset="-122"/>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华文新魏" panose="02010800040101010101" pitchFamily="2" charset="-122"/>
                    <a:ea typeface="华文新魏" panose="0201080004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华文新魏" panose="02010800040101010101" pitchFamily="2" charset="-122"/>
                    <a:ea typeface="华文新魏" panose="0201080004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华文新魏" panose="02010800040101010101" pitchFamily="2" charset="-122"/>
                    <a:ea typeface="华文新魏" panose="0201080004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华文新魏" panose="02010800040101010101" pitchFamily="2" charset="-122"/>
                    <a:ea typeface="华文新魏" panose="0201080004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华文新魏" panose="02010800040101010101" pitchFamily="2" charset="-122"/>
                    <a:ea typeface="华文新魏" panose="02010800040101010101" pitchFamily="2" charset="-122"/>
                  </a:defRPr>
                </a:lvl9pPr>
              </a:lstStyle>
              <a:p>
                <a:pPr algn="ctr">
                  <a:spcBef>
                    <a:spcPct val="0"/>
                  </a:spcBef>
                  <a:buClrTx/>
                  <a:buSzTx/>
                  <a:buFontTx/>
                  <a:buNone/>
                </a:pPr>
                <a:r>
                  <a:rPr lang="en-US" altLang="zh-CN" sz="2400" dirty="0">
                    <a:latin typeface="Arial" panose="020B0604020202020204" pitchFamily="34" charset="0"/>
                    <a:ea typeface="宋体" panose="02010600030101010101" pitchFamily="2" charset="-122"/>
                  </a:rPr>
                  <a:t>algorithm</a:t>
                </a:r>
              </a:p>
            </p:txBody>
          </p:sp>
          <p:sp>
            <p:nvSpPr>
              <p:cNvPr id="27658" name="Text Box 10"/>
              <p:cNvSpPr txBox="1">
                <a:spLocks noChangeArrowheads="1"/>
              </p:cNvSpPr>
              <p:nvPr/>
            </p:nvSpPr>
            <p:spPr bwMode="auto">
              <a:xfrm>
                <a:off x="576" y="3908"/>
                <a:ext cx="75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华文新魏" panose="02010800040101010101" pitchFamily="2" charset="-122"/>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华文新魏" panose="02010800040101010101" pitchFamily="2" charset="-122"/>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华文新魏" panose="02010800040101010101" pitchFamily="2" charset="-122"/>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华文新魏" panose="02010800040101010101" pitchFamily="2" charset="-122"/>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华文新魏" panose="02010800040101010101" pitchFamily="2" charset="-122"/>
                    <a:ea typeface="华文新魏" panose="0201080004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华文新魏" panose="02010800040101010101" pitchFamily="2" charset="-122"/>
                    <a:ea typeface="华文新魏" panose="0201080004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华文新魏" panose="02010800040101010101" pitchFamily="2" charset="-122"/>
                    <a:ea typeface="华文新魏" panose="0201080004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华文新魏" panose="02010800040101010101" pitchFamily="2" charset="-122"/>
                    <a:ea typeface="华文新魏" panose="0201080004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华文新魏" panose="02010800040101010101" pitchFamily="2" charset="-122"/>
                    <a:ea typeface="华文新魏" panose="02010800040101010101" pitchFamily="2" charset="-122"/>
                  </a:defRPr>
                </a:lvl9pPr>
              </a:lstStyle>
              <a:p>
                <a:pPr algn="ctr">
                  <a:spcBef>
                    <a:spcPct val="0"/>
                  </a:spcBef>
                  <a:buClrTx/>
                  <a:buSzTx/>
                  <a:buFontTx/>
                  <a:buNone/>
                </a:pPr>
                <a:r>
                  <a:rPr lang="en-US" altLang="zh-CN" sz="2400">
                    <a:latin typeface="Arial" panose="020B0604020202020204" pitchFamily="34" charset="0"/>
                    <a:ea typeface="宋体" panose="02010600030101010101" pitchFamily="2" charset="-122"/>
                  </a:rPr>
                  <a:t>input</a:t>
                </a:r>
              </a:p>
            </p:txBody>
          </p:sp>
          <p:sp>
            <p:nvSpPr>
              <p:cNvPr id="27659" name="Text Box 11"/>
              <p:cNvSpPr txBox="1">
                <a:spLocks noChangeArrowheads="1"/>
              </p:cNvSpPr>
              <p:nvPr/>
            </p:nvSpPr>
            <p:spPr bwMode="auto">
              <a:xfrm>
                <a:off x="4416" y="3908"/>
                <a:ext cx="75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b="1">
                    <a:solidFill>
                      <a:schemeClr val="tx1"/>
                    </a:solidFill>
                    <a:latin typeface="华文新魏" panose="02010800040101010101" pitchFamily="2" charset="-122"/>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华文新魏" panose="02010800040101010101" pitchFamily="2" charset="-122"/>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华文新魏" panose="02010800040101010101" pitchFamily="2" charset="-122"/>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华文新魏" panose="02010800040101010101" pitchFamily="2" charset="-122"/>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华文新魏" panose="02010800040101010101" pitchFamily="2" charset="-122"/>
                    <a:ea typeface="华文新魏" panose="0201080004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华文新魏" panose="02010800040101010101" pitchFamily="2" charset="-122"/>
                    <a:ea typeface="华文新魏" panose="0201080004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华文新魏" panose="02010800040101010101" pitchFamily="2" charset="-122"/>
                    <a:ea typeface="华文新魏" panose="0201080004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华文新魏" panose="02010800040101010101" pitchFamily="2" charset="-122"/>
                    <a:ea typeface="华文新魏" panose="0201080004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华文新魏" panose="02010800040101010101" pitchFamily="2" charset="-122"/>
                    <a:ea typeface="华文新魏" panose="02010800040101010101" pitchFamily="2" charset="-122"/>
                  </a:defRPr>
                </a:lvl9pPr>
              </a:lstStyle>
              <a:p>
                <a:pPr algn="ctr">
                  <a:spcBef>
                    <a:spcPct val="0"/>
                  </a:spcBef>
                  <a:buClrTx/>
                  <a:buSzTx/>
                  <a:buFontTx/>
                  <a:buNone/>
                </a:pPr>
                <a:r>
                  <a:rPr lang="en-US" altLang="zh-CN" sz="2400">
                    <a:latin typeface="Arial" panose="020B0604020202020204" pitchFamily="34" charset="0"/>
                    <a:ea typeface="宋体" panose="02010600030101010101" pitchFamily="2" charset="-122"/>
                  </a:rPr>
                  <a:t>output</a:t>
                </a:r>
              </a:p>
            </p:txBody>
          </p:sp>
          <p:sp>
            <p:nvSpPr>
              <p:cNvPr id="27660" name="Line 12"/>
              <p:cNvSpPr>
                <a:spLocks noChangeShapeType="1"/>
              </p:cNvSpPr>
              <p:nvPr/>
            </p:nvSpPr>
            <p:spPr bwMode="auto">
              <a:xfrm>
                <a:off x="1296" y="4063"/>
                <a:ext cx="768" cy="0"/>
              </a:xfrm>
              <a:prstGeom prst="line">
                <a:avLst/>
              </a:prstGeom>
              <a:noFill/>
              <a:ln w="63500">
                <a:solidFill>
                  <a:srgbClr val="FF0000"/>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661" name="Line 13"/>
              <p:cNvSpPr>
                <a:spLocks noChangeShapeType="1"/>
              </p:cNvSpPr>
              <p:nvPr/>
            </p:nvSpPr>
            <p:spPr bwMode="auto">
              <a:xfrm>
                <a:off x="3792" y="4063"/>
                <a:ext cx="576" cy="4"/>
              </a:xfrm>
              <a:prstGeom prst="line">
                <a:avLst/>
              </a:prstGeom>
              <a:noFill/>
              <a:ln w="63500">
                <a:solidFill>
                  <a:srgbClr val="FF0000"/>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4" name="Line 4"/>
            <p:cNvSpPr>
              <a:spLocks noChangeShapeType="1"/>
            </p:cNvSpPr>
            <p:nvPr/>
          </p:nvSpPr>
          <p:spPr bwMode="auto">
            <a:xfrm>
              <a:off x="4572000" y="4343400"/>
              <a:ext cx="0" cy="609600"/>
            </a:xfrm>
            <a:prstGeom prst="line">
              <a:avLst/>
            </a:prstGeom>
            <a:noFill/>
            <a:ln w="63500">
              <a:solidFill>
                <a:srgbClr val="FF0000"/>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spTree>
    <p:extLst>
      <p:ext uri="{BB962C8B-B14F-4D97-AF65-F5344CB8AC3E}">
        <p14:creationId xmlns:p14="http://schemas.microsoft.com/office/powerpoint/2010/main" val="3840816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Rectangle 2"/>
          <p:cNvSpPr>
            <a:spLocks noGrp="1" noChangeArrowheads="1"/>
          </p:cNvSpPr>
          <p:nvPr>
            <p:ph type="title"/>
          </p:nvPr>
        </p:nvSpPr>
        <p:spPr>
          <a:xfrm>
            <a:off x="685800" y="0"/>
            <a:ext cx="7772400" cy="990600"/>
          </a:xfrm>
        </p:spPr>
        <p:txBody>
          <a:bodyPr lIns="92075" tIns="46038" rIns="92075" bIns="46038" anchor="ctr"/>
          <a:lstStyle/>
          <a:p>
            <a:pPr algn="l">
              <a:defRPr/>
            </a:pPr>
            <a:r>
              <a:rPr lang="en-US" altLang="zh-CN" dirty="0"/>
              <a:t>1.1 </a:t>
            </a:r>
            <a:r>
              <a:rPr lang="zh-CN" altLang="en-US" dirty="0"/>
              <a:t>算法基本概念 </a:t>
            </a:r>
            <a:r>
              <a:rPr lang="en-US" altLang="zh-CN" sz="3600" dirty="0">
                <a:latin typeface="Arial" panose="020B0604020202020204" pitchFamily="34" charset="0"/>
              </a:rPr>
              <a:t>—</a:t>
            </a:r>
            <a:r>
              <a:rPr lang="zh-CN" altLang="en-US" dirty="0">
                <a:ea typeface="宋体" pitchFamily="2" charset="-122"/>
              </a:rPr>
              <a:t>算法</a:t>
            </a:r>
            <a:endParaRPr lang="en-US" altLang="zh-CN" dirty="0">
              <a:ea typeface="宋体" pitchFamily="2" charset="-122"/>
            </a:endParaRPr>
          </a:p>
        </p:txBody>
      </p:sp>
      <p:sp>
        <p:nvSpPr>
          <p:cNvPr id="9218" name="灯片编号占位符 4"/>
          <p:cNvSpPr>
            <a:spLocks noGrp="1"/>
          </p:cNvSpPr>
          <p:nvPr>
            <p:ph type="sldNum" sz="quarter" idx="4294967295"/>
          </p:nvPr>
        </p:nvSpPr>
        <p:spPr>
          <a:xfrm>
            <a:off x="7239000" y="6426200"/>
            <a:ext cx="1905000" cy="304800"/>
          </a:xfrm>
          <a:prstGeom prst="rect">
            <a:avLst/>
          </a:prstGeom>
          <a:noFill/>
          <a:ln>
            <a:miter lim="800000"/>
            <a:headEnd/>
            <a:tailEnd/>
          </a:ln>
        </p:spPr>
        <p:txBody>
          <a:bodyPr/>
          <a:lstStyle/>
          <a:p>
            <a:r>
              <a:rPr lang="en-US" altLang="zh-CN">
                <a:ea typeface="宋体" charset="-122"/>
              </a:rPr>
              <a:t>1-</a:t>
            </a:r>
            <a:fld id="{3B67706E-DB41-4336-B876-B6462FE63BEC}" type="slidenum">
              <a:rPr lang="en-US" altLang="zh-CN" smtClean="0">
                <a:ea typeface="宋体" charset="-122"/>
              </a:rPr>
              <a:pPr/>
              <a:t>15</a:t>
            </a:fld>
            <a:endParaRPr lang="en-US" altLang="zh-CN">
              <a:ea typeface="宋体" charset="-122"/>
            </a:endParaRPr>
          </a:p>
        </p:txBody>
      </p:sp>
      <p:sp>
        <p:nvSpPr>
          <p:cNvPr id="9220" name="Rectangle 4"/>
          <p:cNvSpPr>
            <a:spLocks noChangeArrowheads="1"/>
          </p:cNvSpPr>
          <p:nvPr/>
        </p:nvSpPr>
        <p:spPr bwMode="auto">
          <a:xfrm>
            <a:off x="8723313" y="6218238"/>
            <a:ext cx="184150" cy="473075"/>
          </a:xfrm>
          <a:prstGeom prst="rect">
            <a:avLst/>
          </a:prstGeom>
          <a:noFill/>
          <a:ln w="12700">
            <a:noFill/>
            <a:miter lim="800000"/>
            <a:headEnd type="none" w="sm" len="sm"/>
            <a:tailEnd type="none" w="sm" len="sm"/>
          </a:ln>
        </p:spPr>
        <p:txBody>
          <a:bodyPr wrap="none" anchor="ctr">
            <a:spAutoFit/>
          </a:bodyPr>
          <a:lstStyle/>
          <a:p>
            <a:endParaRPr lang="zh-CN" altLang="zh-CN">
              <a:ea typeface="宋体" charset="-122"/>
            </a:endParaRPr>
          </a:p>
        </p:txBody>
      </p:sp>
      <p:sp>
        <p:nvSpPr>
          <p:cNvPr id="8" name="Rectangle 3"/>
          <p:cNvSpPr txBox="1">
            <a:spLocks noChangeArrowheads="1"/>
          </p:cNvSpPr>
          <p:nvPr/>
        </p:nvSpPr>
        <p:spPr bwMode="auto">
          <a:xfrm>
            <a:off x="457200" y="1524000"/>
            <a:ext cx="8229600" cy="4530725"/>
          </a:xfrm>
          <a:prstGeom prst="rect">
            <a:avLst/>
          </a:prstGeom>
          <a:noFill/>
          <a:ln>
            <a:noFill/>
          </a:ln>
        </p:spPr>
        <p:txBody>
          <a:bodyPr/>
          <a:lstStyle>
            <a:lvl1pPr marL="342900" indent="-342900" algn="l">
              <a:spcBef>
                <a:spcPct val="20000"/>
              </a:spcBef>
              <a:buClr>
                <a:srgbClr val="A50021"/>
              </a:buClr>
              <a:buSzPct val="75000"/>
              <a:buFont typeface="Monotype Sorts" pitchFamily="2" charset="2"/>
              <a:buChar char="b"/>
              <a:defRPr kumimoji="1" sz="2400" b="1">
                <a:solidFill>
                  <a:srgbClr val="FFFF99"/>
                </a:solidFill>
                <a:latin typeface="Times New Roman" pitchFamily="18" charset="0"/>
              </a:defRPr>
            </a:lvl1pPr>
            <a:lvl2pPr marL="742950" indent="-285750" algn="l">
              <a:spcBef>
                <a:spcPct val="20000"/>
              </a:spcBef>
              <a:buClr>
                <a:srgbClr val="A50021"/>
              </a:buClr>
              <a:buChar char="•"/>
              <a:defRPr kumimoji="1" sz="2000" b="1">
                <a:solidFill>
                  <a:srgbClr val="FFFF99"/>
                </a:solidFill>
                <a:latin typeface="Times New Roman" pitchFamily="18" charset="0"/>
              </a:defRPr>
            </a:lvl2pPr>
            <a:lvl3pPr marL="1143000" indent="-228600" algn="l">
              <a:spcBef>
                <a:spcPct val="20000"/>
              </a:spcBef>
              <a:buClr>
                <a:srgbClr val="A50021"/>
              </a:buClr>
              <a:buChar char="–"/>
              <a:defRPr kumimoji="1" b="1">
                <a:solidFill>
                  <a:srgbClr val="FFFF99"/>
                </a:solidFill>
                <a:latin typeface="Times New Roman" pitchFamily="18" charset="0"/>
              </a:defRPr>
            </a:lvl3pPr>
            <a:lvl4pPr marL="1600200" indent="-228600" algn="l">
              <a:spcBef>
                <a:spcPct val="20000"/>
              </a:spcBef>
              <a:buClr>
                <a:srgbClr val="A50021"/>
              </a:buClr>
              <a:buChar char="–"/>
              <a:defRPr kumimoji="1" b="1">
                <a:solidFill>
                  <a:srgbClr val="FFFF99"/>
                </a:solidFill>
                <a:latin typeface="Times New Roman" pitchFamily="18" charset="0"/>
              </a:defRPr>
            </a:lvl4pPr>
            <a:lvl5pPr marL="2057400" indent="-228600" algn="l">
              <a:spcBef>
                <a:spcPct val="20000"/>
              </a:spcBef>
              <a:buClr>
                <a:srgbClr val="A50021"/>
              </a:buClr>
              <a:buChar char="»"/>
              <a:defRPr kumimoji="1" b="1">
                <a:solidFill>
                  <a:srgbClr val="FFFF99"/>
                </a:solidFill>
                <a:latin typeface="Times New Roman"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itchFamily="18" charset="0"/>
              </a:defRPr>
            </a:lvl9pPr>
          </a:lstStyle>
          <a:p>
            <a:pPr>
              <a:lnSpc>
                <a:spcPct val="150000"/>
              </a:lnSpc>
              <a:defRPr/>
            </a:pPr>
            <a:r>
              <a:rPr lang="zh-CN" altLang="en-US" sz="2800" dirty="0">
                <a:solidFill>
                  <a:schemeClr val="tx1"/>
                </a:solidFill>
                <a:ea typeface="宋体" pitchFamily="2" charset="-122"/>
              </a:rPr>
              <a:t>算法是若干指令的有穷序列，满足性质</a:t>
            </a:r>
            <a:r>
              <a:rPr lang="zh-CN" altLang="en-US" sz="2000" dirty="0">
                <a:solidFill>
                  <a:schemeClr val="tx1"/>
                </a:solidFill>
                <a:ea typeface="宋体" pitchFamily="2" charset="-122"/>
              </a:rPr>
              <a:t>：</a:t>
            </a:r>
          </a:p>
          <a:p>
            <a:pPr lvl="1">
              <a:lnSpc>
                <a:spcPct val="150000"/>
              </a:lnSpc>
              <a:defRPr/>
            </a:pPr>
            <a:r>
              <a:rPr lang="zh-CN" altLang="en-US" sz="2400" dirty="0">
                <a:solidFill>
                  <a:srgbClr val="FF0000"/>
                </a:solidFill>
                <a:ea typeface="宋体" pitchFamily="2" charset="-122"/>
              </a:rPr>
              <a:t>输入</a:t>
            </a:r>
            <a:r>
              <a:rPr lang="zh-CN" altLang="en-US" sz="2400" dirty="0">
                <a:solidFill>
                  <a:schemeClr val="tx1"/>
                </a:solidFill>
                <a:ea typeface="宋体" pitchFamily="2" charset="-122"/>
              </a:rPr>
              <a:t>：有外部提供的量作为算法的输入。</a:t>
            </a:r>
          </a:p>
          <a:p>
            <a:pPr lvl="1">
              <a:lnSpc>
                <a:spcPct val="150000"/>
              </a:lnSpc>
              <a:defRPr/>
            </a:pPr>
            <a:r>
              <a:rPr lang="zh-CN" altLang="en-US" sz="2400" dirty="0">
                <a:solidFill>
                  <a:srgbClr val="FF0000"/>
                </a:solidFill>
                <a:ea typeface="宋体" pitchFamily="2" charset="-122"/>
              </a:rPr>
              <a:t>输出</a:t>
            </a:r>
            <a:r>
              <a:rPr lang="zh-CN" altLang="en-US" sz="2400" dirty="0">
                <a:solidFill>
                  <a:schemeClr val="tx1"/>
                </a:solidFill>
                <a:ea typeface="宋体" pitchFamily="2" charset="-122"/>
              </a:rPr>
              <a:t>：算法产生至少一个量作为输出。</a:t>
            </a:r>
          </a:p>
          <a:p>
            <a:pPr lvl="1">
              <a:lnSpc>
                <a:spcPct val="150000"/>
              </a:lnSpc>
              <a:defRPr/>
            </a:pPr>
            <a:r>
              <a:rPr lang="zh-CN" altLang="en-US" sz="2400" dirty="0">
                <a:solidFill>
                  <a:srgbClr val="FF0000"/>
                </a:solidFill>
                <a:ea typeface="宋体" pitchFamily="2" charset="-122"/>
              </a:rPr>
              <a:t>确定性</a:t>
            </a:r>
            <a:r>
              <a:rPr lang="zh-CN" altLang="en-US" sz="2400" dirty="0">
                <a:solidFill>
                  <a:schemeClr val="tx1"/>
                </a:solidFill>
                <a:ea typeface="宋体" pitchFamily="2" charset="-122"/>
              </a:rPr>
              <a:t>：组成算法的每条指令是清晰，无歧义的。</a:t>
            </a:r>
          </a:p>
          <a:p>
            <a:pPr lvl="1">
              <a:lnSpc>
                <a:spcPct val="150000"/>
              </a:lnSpc>
              <a:defRPr/>
            </a:pPr>
            <a:r>
              <a:rPr lang="zh-CN" altLang="en-US" sz="2400" dirty="0">
                <a:solidFill>
                  <a:srgbClr val="FF0000"/>
                </a:solidFill>
                <a:ea typeface="宋体" pitchFamily="2" charset="-122"/>
              </a:rPr>
              <a:t>有限性</a:t>
            </a:r>
            <a:r>
              <a:rPr lang="zh-CN" altLang="en-US" sz="2400" dirty="0">
                <a:solidFill>
                  <a:schemeClr val="tx1"/>
                </a:solidFill>
                <a:ea typeface="宋体" pitchFamily="2" charset="-122"/>
              </a:rPr>
              <a:t>：算法中每条指令的执行次数是有限的，执行每条指令的时间也是有限的。</a:t>
            </a:r>
          </a:p>
          <a:p>
            <a:pPr lvl="1">
              <a:lnSpc>
                <a:spcPct val="150000"/>
              </a:lnSpc>
              <a:defRPr/>
            </a:pPr>
            <a:r>
              <a:rPr lang="zh-CN" altLang="en-US" sz="2400" dirty="0">
                <a:solidFill>
                  <a:srgbClr val="FF0000"/>
                </a:solidFill>
                <a:ea typeface="宋体" pitchFamily="2" charset="-122"/>
              </a:rPr>
              <a:t>可行性</a:t>
            </a:r>
            <a:r>
              <a:rPr lang="en-US" altLang="zh-CN" sz="2400" dirty="0">
                <a:solidFill>
                  <a:schemeClr val="tx1"/>
                </a:solidFill>
                <a:ea typeface="宋体" pitchFamily="2" charset="-122"/>
              </a:rPr>
              <a:t>: </a:t>
            </a:r>
            <a:r>
              <a:rPr lang="zh-CN" altLang="en-US" sz="2400" dirty="0">
                <a:solidFill>
                  <a:schemeClr val="tx1"/>
                </a:solidFill>
                <a:ea typeface="宋体" pitchFamily="2" charset="-122"/>
              </a:rPr>
              <a:t>算法是能够有效解决问题的</a:t>
            </a:r>
          </a:p>
        </p:txBody>
      </p:sp>
    </p:spTree>
    <p:extLst>
      <p:ext uri="{BB962C8B-B14F-4D97-AF65-F5344CB8AC3E}">
        <p14:creationId xmlns:p14="http://schemas.microsoft.com/office/powerpoint/2010/main" val="380389417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wipe(down)">
                                      <p:cBhvr>
                                        <p:cTn id="7" dur="500"/>
                                        <p:tgtEl>
                                          <p:spTgt spid="8">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4" fill="hold"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wipe(down)">
                                      <p:cBhvr>
                                        <p:cTn id="12" dur="500"/>
                                        <p:tgtEl>
                                          <p:spTgt spid="8">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4" fill="hold"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wipe(down)">
                                      <p:cBhvr>
                                        <p:cTn id="17" dur="500"/>
                                        <p:tgtEl>
                                          <p:spTgt spid="8">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4" fill="hold" nodeType="clickEffect">
                                  <p:stCondLst>
                                    <p:cond delay="0"/>
                                  </p:stCondLst>
                                  <p:childTnLst>
                                    <p:set>
                                      <p:cBhvr>
                                        <p:cTn id="21" dur="1" fill="hold">
                                          <p:stCondLst>
                                            <p:cond delay="0"/>
                                          </p:stCondLst>
                                        </p:cTn>
                                        <p:tgtEl>
                                          <p:spTgt spid="8">
                                            <p:txEl>
                                              <p:pRg st="3" end="3"/>
                                            </p:txEl>
                                          </p:spTgt>
                                        </p:tgtEl>
                                        <p:attrNameLst>
                                          <p:attrName>style.visibility</p:attrName>
                                        </p:attrNameLst>
                                      </p:cBhvr>
                                      <p:to>
                                        <p:strVal val="visible"/>
                                      </p:to>
                                    </p:set>
                                    <p:animEffect transition="in" filter="wipe(down)">
                                      <p:cBhvr>
                                        <p:cTn id="22" dur="500"/>
                                        <p:tgtEl>
                                          <p:spTgt spid="8">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4" fill="hold"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animEffect transition="in" filter="wipe(down)">
                                      <p:cBhvr>
                                        <p:cTn id="27" dur="500"/>
                                        <p:tgtEl>
                                          <p:spTgt spid="8">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4" fill="hold" nodeType="clickEffect">
                                  <p:stCondLst>
                                    <p:cond delay="0"/>
                                  </p:stCondLst>
                                  <p:childTnLst>
                                    <p:set>
                                      <p:cBhvr>
                                        <p:cTn id="31" dur="1" fill="hold">
                                          <p:stCondLst>
                                            <p:cond delay="0"/>
                                          </p:stCondLst>
                                        </p:cTn>
                                        <p:tgtEl>
                                          <p:spTgt spid="8">
                                            <p:txEl>
                                              <p:pRg st="5" end="5"/>
                                            </p:txEl>
                                          </p:spTgt>
                                        </p:tgtEl>
                                        <p:attrNameLst>
                                          <p:attrName>style.visibility</p:attrName>
                                        </p:attrNameLst>
                                      </p:cBhvr>
                                      <p:to>
                                        <p:strVal val="visible"/>
                                      </p:to>
                                    </p:set>
                                    <p:animEffect transition="in" filter="wipe(down)">
                                      <p:cBhvr>
                                        <p:cTn id="32" dur="500"/>
                                        <p:tgtEl>
                                          <p:spTgt spid="8">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31" name="Rectangle 2"/>
          <p:cNvSpPr>
            <a:spLocks noGrp="1" noChangeArrowheads="1"/>
          </p:cNvSpPr>
          <p:nvPr>
            <p:ph type="title"/>
          </p:nvPr>
        </p:nvSpPr>
        <p:spPr>
          <a:xfrm>
            <a:off x="457200" y="0"/>
            <a:ext cx="8229600" cy="785150"/>
          </a:xfrm>
        </p:spPr>
        <p:txBody>
          <a:bodyPr/>
          <a:lstStyle/>
          <a:p>
            <a:pPr eaLnBrk="1" hangingPunct="1"/>
            <a:r>
              <a:rPr lang="en-US" altLang="zh-CN" dirty="0"/>
              <a:t>1.1 </a:t>
            </a:r>
            <a:r>
              <a:rPr lang="zh-CN" altLang="en-US" dirty="0"/>
              <a:t>算法基本概念</a:t>
            </a:r>
            <a:r>
              <a:rPr lang="en-US" altLang="zh-CN" sz="3600" dirty="0">
                <a:latin typeface="Arial" panose="020B0604020202020204" pitchFamily="34" charset="0"/>
              </a:rPr>
              <a:t>—</a:t>
            </a:r>
            <a:r>
              <a:rPr lang="zh-CN" altLang="en-US" sz="3600" dirty="0"/>
              <a:t>问题求解过程</a:t>
            </a:r>
          </a:p>
        </p:txBody>
      </p:sp>
      <p:grpSp>
        <p:nvGrpSpPr>
          <p:cNvPr id="7" name="组合 6"/>
          <p:cNvGrpSpPr/>
          <p:nvPr/>
        </p:nvGrpSpPr>
        <p:grpSpPr>
          <a:xfrm>
            <a:off x="2209800" y="1524000"/>
            <a:ext cx="4032250" cy="4754562"/>
            <a:chOff x="2024063" y="1916113"/>
            <a:chExt cx="4032250" cy="4754562"/>
          </a:xfrm>
        </p:grpSpPr>
        <p:sp>
          <p:nvSpPr>
            <p:cNvPr id="3" name="Rectangle 14"/>
            <p:cNvSpPr>
              <a:spLocks noChangeArrowheads="1"/>
            </p:cNvSpPr>
            <p:nvPr/>
          </p:nvSpPr>
          <p:spPr bwMode="auto">
            <a:xfrm>
              <a:off x="3248025" y="4797353"/>
              <a:ext cx="1800225" cy="433315"/>
            </a:xfrm>
            <a:prstGeom prst="rect">
              <a:avLst/>
            </a:prstGeom>
            <a:solidFill>
              <a:schemeClr val="bg1"/>
            </a:solidFill>
            <a:ln w="25400">
              <a:solidFill>
                <a:schemeClr val="accent4">
                  <a:lumMod val="95000"/>
                  <a:lumOff val="5000"/>
                </a:scheme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2000" b="1" i="0" u="none" strike="noStrike" cap="none" normalizeH="0" baseline="0" dirty="0">
                  <a:ln>
                    <a:noFill/>
                  </a:ln>
                  <a:solidFill>
                    <a:schemeClr val="tx1"/>
                  </a:solidFill>
                  <a:effectLst/>
                  <a:latin typeface="Tahoma" panose="020B0604030504040204" pitchFamily="34" charset="0"/>
                  <a:ea typeface="华文新魏" panose="02010800040101010101" pitchFamily="2" charset="-122"/>
                </a:rPr>
                <a:t>证明正确性</a:t>
              </a:r>
            </a:p>
          </p:txBody>
        </p:sp>
        <p:sp>
          <p:nvSpPr>
            <p:cNvPr id="4" name="Rectangle 15"/>
            <p:cNvSpPr>
              <a:spLocks noChangeArrowheads="1"/>
            </p:cNvSpPr>
            <p:nvPr/>
          </p:nvSpPr>
          <p:spPr bwMode="auto">
            <a:xfrm>
              <a:off x="3248025" y="5517357"/>
              <a:ext cx="1800225" cy="433315"/>
            </a:xfrm>
            <a:prstGeom prst="rect">
              <a:avLst/>
            </a:prstGeom>
            <a:solidFill>
              <a:schemeClr val="bg1"/>
            </a:solidFill>
            <a:ln w="25400">
              <a:solidFill>
                <a:schemeClr val="accent4">
                  <a:lumMod val="95000"/>
                  <a:lumOff val="5000"/>
                </a:scheme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2000" b="1" i="0" u="none" strike="noStrike" cap="none" normalizeH="0" baseline="0">
                  <a:ln>
                    <a:noFill/>
                  </a:ln>
                  <a:solidFill>
                    <a:schemeClr val="tx1"/>
                  </a:solidFill>
                  <a:effectLst/>
                  <a:latin typeface="Tahoma" panose="020B0604030504040204" pitchFamily="34" charset="0"/>
                  <a:ea typeface="华文新魏" panose="02010800040101010101" pitchFamily="2" charset="-122"/>
                </a:rPr>
                <a:t>分析算法</a:t>
              </a:r>
            </a:p>
          </p:txBody>
        </p:sp>
        <p:sp>
          <p:nvSpPr>
            <p:cNvPr id="5" name="Rectangle 16"/>
            <p:cNvSpPr>
              <a:spLocks noChangeArrowheads="1"/>
            </p:cNvSpPr>
            <p:nvPr/>
          </p:nvSpPr>
          <p:spPr bwMode="auto">
            <a:xfrm>
              <a:off x="3248025" y="6237360"/>
              <a:ext cx="1800225" cy="433315"/>
            </a:xfrm>
            <a:prstGeom prst="rect">
              <a:avLst/>
            </a:prstGeom>
            <a:solidFill>
              <a:schemeClr val="bg1"/>
            </a:solidFill>
            <a:ln w="25400">
              <a:solidFill>
                <a:schemeClr val="accent4">
                  <a:lumMod val="95000"/>
                  <a:lumOff val="5000"/>
                </a:scheme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2000" b="1" i="0" u="none" strike="noStrike" cap="none" normalizeH="0" baseline="0">
                  <a:ln>
                    <a:noFill/>
                  </a:ln>
                  <a:solidFill>
                    <a:schemeClr val="tx1"/>
                  </a:solidFill>
                  <a:effectLst/>
                  <a:latin typeface="Tahoma" panose="020B0604030504040204" pitchFamily="34" charset="0"/>
                  <a:ea typeface="华文新魏" panose="02010800040101010101" pitchFamily="2" charset="-122"/>
                </a:rPr>
                <a:t>设计程序</a:t>
              </a:r>
            </a:p>
          </p:txBody>
        </p:sp>
        <p:sp>
          <p:nvSpPr>
            <p:cNvPr id="1032" name="Oval 17"/>
            <p:cNvSpPr>
              <a:spLocks noChangeArrowheads="1"/>
            </p:cNvSpPr>
            <p:nvPr/>
          </p:nvSpPr>
          <p:spPr bwMode="auto">
            <a:xfrm>
              <a:off x="3105150" y="1916113"/>
              <a:ext cx="2016125" cy="431800"/>
            </a:xfrm>
            <a:prstGeom prst="ellipse">
              <a:avLst/>
            </a:prstGeom>
            <a:solidFill>
              <a:schemeClr val="bg1"/>
            </a:solidFill>
            <a:ln w="25400">
              <a:solidFill>
                <a:schemeClr val="accent4">
                  <a:lumMod val="95000"/>
                  <a:lumOff val="5000"/>
                </a:schemeClr>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华文新魏" panose="02010800040101010101" pitchFamily="2" charset="-122"/>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华文新魏" panose="02010800040101010101" pitchFamily="2" charset="-122"/>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华文新魏" panose="02010800040101010101" pitchFamily="2" charset="-122"/>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华文新魏" panose="02010800040101010101" pitchFamily="2" charset="-122"/>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华文新魏" panose="02010800040101010101" pitchFamily="2" charset="-122"/>
                  <a:ea typeface="华文新魏" panose="0201080004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华文新魏" panose="02010800040101010101" pitchFamily="2" charset="-122"/>
                  <a:ea typeface="华文新魏" panose="0201080004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华文新魏" panose="02010800040101010101" pitchFamily="2" charset="-122"/>
                  <a:ea typeface="华文新魏" panose="0201080004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华文新魏" panose="02010800040101010101" pitchFamily="2" charset="-122"/>
                  <a:ea typeface="华文新魏" panose="0201080004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华文新魏" panose="02010800040101010101" pitchFamily="2" charset="-122"/>
                  <a:ea typeface="华文新魏" panose="02010800040101010101" pitchFamily="2" charset="-122"/>
                </a:defRPr>
              </a:lvl9pPr>
            </a:lstStyle>
            <a:p>
              <a:pPr algn="ctr" eaLnBrk="1" hangingPunct="1">
                <a:spcBef>
                  <a:spcPct val="0"/>
                </a:spcBef>
                <a:buClrTx/>
                <a:buSzTx/>
                <a:buFontTx/>
                <a:buNone/>
              </a:pPr>
              <a:r>
                <a:rPr kumimoji="1" lang="zh-CN" altLang="en-US" sz="2000">
                  <a:latin typeface="Arial" panose="020B0604020202020204" pitchFamily="34" charset="0"/>
                </a:rPr>
                <a:t>理解问题</a:t>
              </a:r>
            </a:p>
          </p:txBody>
        </p:sp>
        <p:sp>
          <p:nvSpPr>
            <p:cNvPr id="1033" name="Oval 18"/>
            <p:cNvSpPr>
              <a:spLocks noChangeArrowheads="1"/>
            </p:cNvSpPr>
            <p:nvPr/>
          </p:nvSpPr>
          <p:spPr bwMode="auto">
            <a:xfrm>
              <a:off x="2528888" y="2565400"/>
              <a:ext cx="3095625" cy="1223963"/>
            </a:xfrm>
            <a:prstGeom prst="ellipse">
              <a:avLst/>
            </a:prstGeom>
            <a:solidFill>
              <a:schemeClr val="bg1"/>
            </a:solidFill>
            <a:ln w="25400">
              <a:solidFill>
                <a:schemeClr val="accent4">
                  <a:lumMod val="95000"/>
                  <a:lumOff val="5000"/>
                </a:schemeClr>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华文新魏" panose="02010800040101010101" pitchFamily="2" charset="-122"/>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华文新魏" panose="02010800040101010101" pitchFamily="2" charset="-122"/>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华文新魏" panose="02010800040101010101" pitchFamily="2" charset="-122"/>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华文新魏" panose="02010800040101010101" pitchFamily="2" charset="-122"/>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华文新魏" panose="02010800040101010101" pitchFamily="2" charset="-122"/>
                  <a:ea typeface="华文新魏" panose="0201080004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华文新魏" panose="02010800040101010101" pitchFamily="2" charset="-122"/>
                  <a:ea typeface="华文新魏" panose="0201080004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华文新魏" panose="02010800040101010101" pitchFamily="2" charset="-122"/>
                  <a:ea typeface="华文新魏" panose="0201080004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华文新魏" panose="02010800040101010101" pitchFamily="2" charset="-122"/>
                  <a:ea typeface="华文新魏" panose="0201080004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华文新魏" panose="02010800040101010101" pitchFamily="2" charset="-122"/>
                  <a:ea typeface="华文新魏" panose="02010800040101010101" pitchFamily="2" charset="-122"/>
                </a:defRPr>
              </a:lvl9pPr>
            </a:lstStyle>
            <a:p>
              <a:pPr algn="ctr" eaLnBrk="1" hangingPunct="1">
                <a:spcBef>
                  <a:spcPct val="0"/>
                </a:spcBef>
                <a:buClrTx/>
                <a:buSzTx/>
                <a:buFontTx/>
                <a:buNone/>
              </a:pPr>
              <a:r>
                <a:rPr kumimoji="1" lang="zh-CN" altLang="en-US" sz="2000" dirty="0">
                  <a:latin typeface="Arial" panose="020B0604020202020204" pitchFamily="34" charset="0"/>
                </a:rPr>
                <a:t>精确解或近似解</a:t>
              </a:r>
            </a:p>
            <a:p>
              <a:pPr algn="ctr" eaLnBrk="1" hangingPunct="1">
                <a:spcBef>
                  <a:spcPct val="0"/>
                </a:spcBef>
                <a:buClrTx/>
                <a:buSzTx/>
                <a:buFontTx/>
                <a:buNone/>
              </a:pPr>
              <a:r>
                <a:rPr kumimoji="1" lang="zh-CN" altLang="en-US" sz="2000" dirty="0">
                  <a:latin typeface="Arial" panose="020B0604020202020204" pitchFamily="34" charset="0"/>
                </a:rPr>
                <a:t>选择数据结构</a:t>
              </a:r>
            </a:p>
            <a:p>
              <a:pPr algn="ctr" eaLnBrk="1" hangingPunct="1">
                <a:spcBef>
                  <a:spcPct val="0"/>
                </a:spcBef>
                <a:buClrTx/>
                <a:buSzTx/>
                <a:buFontTx/>
                <a:buNone/>
              </a:pPr>
              <a:r>
                <a:rPr kumimoji="1" lang="zh-CN" altLang="en-US" sz="2000" dirty="0">
                  <a:latin typeface="Arial" panose="020B0604020202020204" pitchFamily="34" charset="0"/>
                </a:rPr>
                <a:t>算法设计策略</a:t>
              </a:r>
            </a:p>
          </p:txBody>
        </p:sp>
        <p:sp>
          <p:nvSpPr>
            <p:cNvPr id="1034" name="Rectangle 19"/>
            <p:cNvSpPr>
              <a:spLocks noChangeArrowheads="1"/>
            </p:cNvSpPr>
            <p:nvPr/>
          </p:nvSpPr>
          <p:spPr bwMode="auto">
            <a:xfrm>
              <a:off x="3248025" y="4076700"/>
              <a:ext cx="1800225" cy="433388"/>
            </a:xfrm>
            <a:prstGeom prst="rect">
              <a:avLst/>
            </a:prstGeom>
            <a:solidFill>
              <a:schemeClr val="bg1"/>
            </a:solidFill>
            <a:ln w="25400">
              <a:solidFill>
                <a:schemeClr val="accent4">
                  <a:lumMod val="95000"/>
                  <a:lumOff val="5000"/>
                </a:schemeClr>
              </a:solidFill>
              <a:miter lim="800000"/>
              <a:headEnd/>
              <a:tailEnd/>
            </a:ln>
          </p:spPr>
          <p:txBody>
            <a:bodyPr wrap="none" anchor="ctr"/>
            <a:lstStyle>
              <a:lvl1pPr>
                <a:spcBef>
                  <a:spcPct val="20000"/>
                </a:spcBef>
                <a:buClr>
                  <a:schemeClr val="folHlink"/>
                </a:buClr>
                <a:buSzPct val="60000"/>
                <a:buFont typeface="Wingdings" panose="05000000000000000000" pitchFamily="2" charset="2"/>
                <a:buChar char="n"/>
                <a:defRPr sz="3200" b="1">
                  <a:solidFill>
                    <a:schemeClr val="tx1"/>
                  </a:solidFill>
                  <a:latin typeface="华文新魏" panose="02010800040101010101" pitchFamily="2" charset="-122"/>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华文新魏" panose="02010800040101010101" pitchFamily="2" charset="-122"/>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华文新魏" panose="02010800040101010101" pitchFamily="2" charset="-122"/>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华文新魏" panose="02010800040101010101" pitchFamily="2" charset="-122"/>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华文新魏" panose="02010800040101010101" pitchFamily="2" charset="-122"/>
                  <a:ea typeface="华文新魏" panose="0201080004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华文新魏" panose="02010800040101010101" pitchFamily="2" charset="-122"/>
                  <a:ea typeface="华文新魏" panose="0201080004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华文新魏" panose="02010800040101010101" pitchFamily="2" charset="-122"/>
                  <a:ea typeface="华文新魏" panose="0201080004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华文新魏" panose="02010800040101010101" pitchFamily="2" charset="-122"/>
                  <a:ea typeface="华文新魏" panose="0201080004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华文新魏" panose="02010800040101010101" pitchFamily="2" charset="-122"/>
                  <a:ea typeface="华文新魏" panose="02010800040101010101" pitchFamily="2" charset="-122"/>
                </a:defRPr>
              </a:lvl9pPr>
            </a:lstStyle>
            <a:p>
              <a:pPr algn="ctr" eaLnBrk="1" hangingPunct="1">
                <a:spcBef>
                  <a:spcPct val="0"/>
                </a:spcBef>
                <a:buClrTx/>
                <a:buSzTx/>
                <a:buFontTx/>
                <a:buNone/>
              </a:pPr>
              <a:r>
                <a:rPr kumimoji="1" lang="zh-CN" altLang="en-US" sz="2000">
                  <a:latin typeface="Arial" panose="020B0604020202020204" pitchFamily="34" charset="0"/>
                </a:rPr>
                <a:t>设计算法</a:t>
              </a:r>
            </a:p>
          </p:txBody>
        </p:sp>
        <p:sp>
          <p:nvSpPr>
            <p:cNvPr id="1035" name="Line 20"/>
            <p:cNvSpPr>
              <a:spLocks noChangeShapeType="1"/>
            </p:cNvSpPr>
            <p:nvPr/>
          </p:nvSpPr>
          <p:spPr bwMode="auto">
            <a:xfrm>
              <a:off x="4113213" y="2349500"/>
              <a:ext cx="0" cy="215900"/>
            </a:xfrm>
            <a:prstGeom prst="line">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txBody>
            <a:bodyPr wrap="none"/>
            <a:lstStyle/>
            <a:p>
              <a:endParaRPr lang="zh-CN" altLang="en-US"/>
            </a:p>
          </p:txBody>
        </p:sp>
        <p:sp>
          <p:nvSpPr>
            <p:cNvPr id="1036" name="Line 21"/>
            <p:cNvSpPr>
              <a:spLocks noChangeShapeType="1"/>
            </p:cNvSpPr>
            <p:nvPr/>
          </p:nvSpPr>
          <p:spPr bwMode="auto">
            <a:xfrm>
              <a:off x="4113213" y="4508500"/>
              <a:ext cx="0" cy="288925"/>
            </a:xfrm>
            <a:prstGeom prst="line">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txBody>
            <a:bodyPr wrap="none"/>
            <a:lstStyle/>
            <a:p>
              <a:endParaRPr lang="zh-CN" altLang="en-US"/>
            </a:p>
          </p:txBody>
        </p:sp>
        <p:sp>
          <p:nvSpPr>
            <p:cNvPr id="1037" name="Line 22"/>
            <p:cNvSpPr>
              <a:spLocks noChangeShapeType="1"/>
            </p:cNvSpPr>
            <p:nvPr/>
          </p:nvSpPr>
          <p:spPr bwMode="auto">
            <a:xfrm>
              <a:off x="4113213" y="3789363"/>
              <a:ext cx="0" cy="287337"/>
            </a:xfrm>
            <a:prstGeom prst="line">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txBody>
            <a:bodyPr wrap="none"/>
            <a:lstStyle/>
            <a:p>
              <a:endParaRPr lang="zh-CN" altLang="en-US"/>
            </a:p>
          </p:txBody>
        </p:sp>
        <p:sp>
          <p:nvSpPr>
            <p:cNvPr id="1038" name="Line 23"/>
            <p:cNvSpPr>
              <a:spLocks noChangeShapeType="1"/>
            </p:cNvSpPr>
            <p:nvPr/>
          </p:nvSpPr>
          <p:spPr bwMode="auto">
            <a:xfrm>
              <a:off x="4113213" y="5229225"/>
              <a:ext cx="0" cy="287338"/>
            </a:xfrm>
            <a:prstGeom prst="line">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txBody>
            <a:bodyPr wrap="none"/>
            <a:lstStyle/>
            <a:p>
              <a:endParaRPr lang="zh-CN" altLang="en-US"/>
            </a:p>
          </p:txBody>
        </p:sp>
        <p:sp>
          <p:nvSpPr>
            <p:cNvPr id="1039" name="Line 24"/>
            <p:cNvSpPr>
              <a:spLocks noChangeShapeType="1"/>
            </p:cNvSpPr>
            <p:nvPr/>
          </p:nvSpPr>
          <p:spPr bwMode="auto">
            <a:xfrm>
              <a:off x="4113213" y="5949950"/>
              <a:ext cx="0" cy="287338"/>
            </a:xfrm>
            <a:prstGeom prst="line">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txBody>
            <a:bodyPr wrap="none"/>
            <a:lstStyle/>
            <a:p>
              <a:endParaRPr lang="zh-CN" altLang="en-US"/>
            </a:p>
          </p:txBody>
        </p:sp>
        <p:sp>
          <p:nvSpPr>
            <p:cNvPr id="1040" name="Line 25"/>
            <p:cNvSpPr>
              <a:spLocks noChangeShapeType="1"/>
            </p:cNvSpPr>
            <p:nvPr/>
          </p:nvSpPr>
          <p:spPr bwMode="auto">
            <a:xfrm flipH="1">
              <a:off x="2024063" y="3213100"/>
              <a:ext cx="504825" cy="0"/>
            </a:xfrm>
            <a:prstGeom prst="line">
              <a:avLst/>
            </a:prstGeom>
            <a:noFill/>
            <a:ln w="28575">
              <a:solidFill>
                <a:schemeClr val="tx1"/>
              </a:solidFill>
              <a:round/>
              <a:headEnd type="triangle" w="med" len="med"/>
              <a:tailEnd type="triangle" w="lg" len="lg"/>
            </a:ln>
            <a:extLst>
              <a:ext uri="{909E8E84-426E-40DD-AFC4-6F175D3DCCD1}">
                <a14:hiddenFill xmlns:a14="http://schemas.microsoft.com/office/drawing/2010/main">
                  <a:noFill/>
                </a14:hiddenFill>
              </a:ext>
            </a:extLst>
          </p:spPr>
          <p:txBody>
            <a:bodyPr wrap="none"/>
            <a:lstStyle/>
            <a:p>
              <a:endParaRPr lang="zh-CN" altLang="en-US"/>
            </a:p>
          </p:txBody>
        </p:sp>
        <p:sp>
          <p:nvSpPr>
            <p:cNvPr id="1041" name="Line 26"/>
            <p:cNvSpPr>
              <a:spLocks noChangeShapeType="1"/>
            </p:cNvSpPr>
            <p:nvPr/>
          </p:nvSpPr>
          <p:spPr bwMode="auto">
            <a:xfrm>
              <a:off x="5624513" y="3197225"/>
              <a:ext cx="431800" cy="0"/>
            </a:xfrm>
            <a:prstGeom prst="line">
              <a:avLst/>
            </a:prstGeom>
            <a:noFill/>
            <a:ln w="28575">
              <a:solidFill>
                <a:schemeClr val="tx1"/>
              </a:solidFill>
              <a:round/>
              <a:headEnd type="triangle" w="med" len="med"/>
              <a:tailEnd type="triangle" w="lg" len="lg"/>
            </a:ln>
            <a:extLst>
              <a:ext uri="{909E8E84-426E-40DD-AFC4-6F175D3DCCD1}">
                <a14:hiddenFill xmlns:a14="http://schemas.microsoft.com/office/drawing/2010/main">
                  <a:noFill/>
                </a14:hiddenFill>
              </a:ext>
            </a:extLst>
          </p:spPr>
          <p:txBody>
            <a:bodyPr wrap="none"/>
            <a:lstStyle/>
            <a:p>
              <a:endParaRPr lang="zh-CN" altLang="en-US"/>
            </a:p>
          </p:txBody>
        </p:sp>
        <p:sp>
          <p:nvSpPr>
            <p:cNvPr id="1042" name="Line 27"/>
            <p:cNvSpPr>
              <a:spLocks noChangeShapeType="1"/>
            </p:cNvSpPr>
            <p:nvPr/>
          </p:nvSpPr>
          <p:spPr bwMode="auto">
            <a:xfrm>
              <a:off x="2024063" y="3213100"/>
              <a:ext cx="0" cy="100806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043" name="Line 28"/>
            <p:cNvSpPr>
              <a:spLocks noChangeShapeType="1"/>
            </p:cNvSpPr>
            <p:nvPr/>
          </p:nvSpPr>
          <p:spPr bwMode="auto">
            <a:xfrm>
              <a:off x="2024063" y="4221163"/>
              <a:ext cx="122396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044" name="Line 29"/>
            <p:cNvSpPr>
              <a:spLocks noChangeShapeType="1"/>
            </p:cNvSpPr>
            <p:nvPr/>
          </p:nvSpPr>
          <p:spPr bwMode="auto">
            <a:xfrm>
              <a:off x="6056313" y="3140075"/>
              <a:ext cx="0" cy="108108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045" name="Line 30"/>
            <p:cNvSpPr>
              <a:spLocks noChangeShapeType="1"/>
            </p:cNvSpPr>
            <p:nvPr/>
          </p:nvSpPr>
          <p:spPr bwMode="auto">
            <a:xfrm flipH="1">
              <a:off x="5048250" y="4221163"/>
              <a:ext cx="1008063"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046" name="Line 31"/>
            <p:cNvSpPr>
              <a:spLocks noChangeShapeType="1"/>
            </p:cNvSpPr>
            <p:nvPr/>
          </p:nvSpPr>
          <p:spPr bwMode="auto">
            <a:xfrm>
              <a:off x="5048250" y="5732463"/>
              <a:ext cx="504825"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047" name="Line 32"/>
            <p:cNvSpPr>
              <a:spLocks noChangeShapeType="1"/>
            </p:cNvSpPr>
            <p:nvPr/>
          </p:nvSpPr>
          <p:spPr bwMode="auto">
            <a:xfrm flipV="1">
              <a:off x="5553075" y="4202113"/>
              <a:ext cx="0" cy="1511300"/>
            </a:xfrm>
            <a:prstGeom prst="line">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txBody>
            <a:bodyPr wrap="none"/>
            <a:lstStyle/>
            <a:p>
              <a:endParaRPr lang="zh-CN" altLang="en-US"/>
            </a:p>
          </p:txBody>
        </p:sp>
        <p:sp>
          <p:nvSpPr>
            <p:cNvPr id="1048" name="Line 33"/>
            <p:cNvSpPr>
              <a:spLocks noChangeShapeType="1"/>
            </p:cNvSpPr>
            <p:nvPr/>
          </p:nvSpPr>
          <p:spPr bwMode="auto">
            <a:xfrm>
              <a:off x="2528888" y="4221163"/>
              <a:ext cx="0" cy="792162"/>
            </a:xfrm>
            <a:prstGeom prst="line">
              <a:avLst/>
            </a:prstGeom>
            <a:noFill/>
            <a:ln w="28575">
              <a:solidFill>
                <a:schemeClr val="tx1"/>
              </a:solidFill>
              <a:round/>
              <a:headEnd type="triangle" w="med" len="med"/>
              <a:tailEnd type="triangle" w="lg" len="lg"/>
            </a:ln>
            <a:extLst>
              <a:ext uri="{909E8E84-426E-40DD-AFC4-6F175D3DCCD1}">
                <a14:hiddenFill xmlns:a14="http://schemas.microsoft.com/office/drawing/2010/main">
                  <a:noFill/>
                </a14:hiddenFill>
              </a:ext>
            </a:extLst>
          </p:spPr>
          <p:txBody>
            <a:bodyPr wrap="none"/>
            <a:lstStyle/>
            <a:p>
              <a:endParaRPr lang="zh-CN" altLang="en-US"/>
            </a:p>
          </p:txBody>
        </p:sp>
        <p:sp>
          <p:nvSpPr>
            <p:cNvPr id="1049" name="Line 34"/>
            <p:cNvSpPr>
              <a:spLocks noChangeShapeType="1"/>
            </p:cNvSpPr>
            <p:nvPr/>
          </p:nvSpPr>
          <p:spPr bwMode="auto">
            <a:xfrm>
              <a:off x="2528888" y="5013325"/>
              <a:ext cx="719137"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spTree>
    <p:extLst>
      <p:ext uri="{BB962C8B-B14F-4D97-AF65-F5344CB8AC3E}">
        <p14:creationId xmlns:p14="http://schemas.microsoft.com/office/powerpoint/2010/main" val="8371243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a:xfrm>
            <a:off x="533400" y="0"/>
            <a:ext cx="8458200" cy="762000"/>
          </a:xfrm>
        </p:spPr>
        <p:txBody>
          <a:bodyPr/>
          <a:lstStyle/>
          <a:p>
            <a:r>
              <a:rPr lang="en-US" altLang="zh-CN" dirty="0"/>
              <a:t>1.1 </a:t>
            </a:r>
            <a:r>
              <a:rPr lang="zh-CN" altLang="en-US" dirty="0"/>
              <a:t>算法基本概念</a:t>
            </a:r>
            <a:r>
              <a:rPr lang="en-US" altLang="zh-CN" dirty="0"/>
              <a:t>—</a:t>
            </a:r>
            <a:r>
              <a:rPr lang="zh-CN" altLang="en-US" dirty="0"/>
              <a:t>算法分析 </a:t>
            </a:r>
            <a:r>
              <a:rPr lang="en-US" altLang="zh-CN" dirty="0"/>
              <a:t>(1)</a:t>
            </a:r>
            <a:r>
              <a:rPr lang="zh-CN" altLang="en-US" dirty="0"/>
              <a:t> </a:t>
            </a:r>
          </a:p>
        </p:txBody>
      </p:sp>
      <p:sp>
        <p:nvSpPr>
          <p:cNvPr id="44035" name="Rectangle 3"/>
          <p:cNvSpPr>
            <a:spLocks noGrp="1" noChangeArrowheads="1"/>
          </p:cNvSpPr>
          <p:nvPr>
            <p:ph idx="1"/>
          </p:nvPr>
        </p:nvSpPr>
        <p:spPr>
          <a:xfrm>
            <a:off x="609600" y="1447800"/>
            <a:ext cx="8305800" cy="5029200"/>
          </a:xfrm>
          <a:prstGeom prst="rect">
            <a:avLst/>
          </a:prstGeom>
        </p:spPr>
        <p:txBody>
          <a:bodyPr/>
          <a:lstStyle/>
          <a:p>
            <a:pPr eaLnBrk="1" hangingPunct="1">
              <a:lnSpc>
                <a:spcPct val="120000"/>
              </a:lnSpc>
              <a:spcBef>
                <a:spcPts val="600"/>
              </a:spcBef>
            </a:pPr>
            <a:r>
              <a:rPr lang="zh-CN" altLang="en-US" sz="2400" b="1" dirty="0">
                <a:latin typeface="宋体" panose="02010600030101010101" pitchFamily="2" charset="-122"/>
                <a:ea typeface="宋体" panose="02010600030101010101" pitchFamily="2" charset="-122"/>
              </a:rPr>
              <a:t>判断算法“好”与”不好”</a:t>
            </a:r>
            <a:r>
              <a:rPr lang="en-US" altLang="zh-CN" sz="2400" b="1" dirty="0">
                <a:latin typeface="宋体" panose="02010600030101010101" pitchFamily="2" charset="-122"/>
                <a:ea typeface="宋体" panose="02010600030101010101" pitchFamily="2" charset="-122"/>
              </a:rPr>
              <a:t>?</a:t>
            </a:r>
          </a:p>
          <a:p>
            <a:pPr lvl="1" eaLnBrk="1" hangingPunct="1">
              <a:lnSpc>
                <a:spcPct val="120000"/>
              </a:lnSpc>
              <a:spcBef>
                <a:spcPts val="600"/>
              </a:spcBef>
            </a:pPr>
            <a:r>
              <a:rPr lang="zh-CN" altLang="en-US" sz="2000" b="1" dirty="0">
                <a:latin typeface="宋体" panose="02010600030101010101" pitchFamily="2" charset="-122"/>
                <a:ea typeface="宋体" panose="02010600030101010101" pitchFamily="2" charset="-122"/>
              </a:rPr>
              <a:t>正确性</a:t>
            </a:r>
          </a:p>
          <a:p>
            <a:pPr lvl="1" eaLnBrk="1" hangingPunct="1">
              <a:lnSpc>
                <a:spcPct val="120000"/>
              </a:lnSpc>
              <a:spcBef>
                <a:spcPts val="600"/>
              </a:spcBef>
            </a:pPr>
            <a:r>
              <a:rPr lang="zh-CN" altLang="en-US" sz="2000" b="1" dirty="0">
                <a:latin typeface="宋体" panose="02010600030101010101" pitchFamily="2" charset="-122"/>
                <a:ea typeface="宋体" panose="02010600030101010101" pitchFamily="2" charset="-122"/>
              </a:rPr>
              <a:t>时间效率</a:t>
            </a:r>
          </a:p>
          <a:p>
            <a:pPr lvl="1" eaLnBrk="1" hangingPunct="1">
              <a:lnSpc>
                <a:spcPct val="120000"/>
              </a:lnSpc>
              <a:spcBef>
                <a:spcPts val="600"/>
              </a:spcBef>
            </a:pPr>
            <a:r>
              <a:rPr lang="zh-CN" altLang="en-US" sz="2000" b="1" dirty="0">
                <a:latin typeface="宋体" panose="02010600030101010101" pitchFamily="2" charset="-122"/>
                <a:ea typeface="宋体" panose="02010600030101010101" pitchFamily="2" charset="-122"/>
              </a:rPr>
              <a:t>空间效率</a:t>
            </a:r>
          </a:p>
          <a:p>
            <a:pPr eaLnBrk="1" hangingPunct="1">
              <a:lnSpc>
                <a:spcPct val="120000"/>
              </a:lnSpc>
              <a:spcBef>
                <a:spcPts val="600"/>
              </a:spcBef>
            </a:pPr>
            <a:r>
              <a:rPr lang="zh-CN" altLang="en-US" sz="2400" b="1" dirty="0">
                <a:solidFill>
                  <a:srgbClr val="CC3300"/>
                </a:solidFill>
                <a:latin typeface="宋体" panose="02010600030101010101" pitchFamily="2" charset="-122"/>
                <a:ea typeface="宋体" panose="02010600030101010101" pitchFamily="2" charset="-122"/>
              </a:rPr>
              <a:t>算法分析</a:t>
            </a:r>
            <a:r>
              <a:rPr lang="zh-CN" altLang="en-US" sz="2400" b="1" dirty="0">
                <a:latin typeface="宋体" panose="02010600030101010101" pitchFamily="2" charset="-122"/>
                <a:ea typeface="宋体" panose="02010600030101010101" pitchFamily="2" charset="-122"/>
              </a:rPr>
              <a:t>是指对算法所需的时间和空间等资源进行预测</a:t>
            </a:r>
            <a:endParaRPr lang="en-US" altLang="zh-CN" sz="2400" b="1" dirty="0">
              <a:latin typeface="宋体" panose="02010600030101010101" pitchFamily="2" charset="-122"/>
              <a:ea typeface="宋体" panose="02010600030101010101" pitchFamily="2" charset="-122"/>
            </a:endParaRPr>
          </a:p>
          <a:p>
            <a:pPr eaLnBrk="1" hangingPunct="1">
              <a:lnSpc>
                <a:spcPct val="120000"/>
              </a:lnSpc>
              <a:spcBef>
                <a:spcPts val="600"/>
              </a:spcBef>
            </a:pPr>
            <a:r>
              <a:rPr lang="zh-CN" altLang="en-US" sz="2400" b="1" dirty="0">
                <a:latin typeface="宋体" panose="02010600030101010101" pitchFamily="2" charset="-122"/>
                <a:ea typeface="宋体" panose="02010600030101010101" pitchFamily="2" charset="-122"/>
              </a:rPr>
              <a:t>途径</a:t>
            </a:r>
          </a:p>
          <a:p>
            <a:pPr lvl="1" eaLnBrk="1" hangingPunct="1">
              <a:lnSpc>
                <a:spcPct val="120000"/>
              </a:lnSpc>
              <a:spcBef>
                <a:spcPts val="600"/>
              </a:spcBef>
            </a:pPr>
            <a:r>
              <a:rPr lang="zh-CN" altLang="en-US" sz="2000" b="1" dirty="0">
                <a:latin typeface="宋体" panose="02010600030101010101" pitchFamily="2" charset="-122"/>
                <a:ea typeface="宋体" panose="02010600030101010101" pitchFamily="2" charset="-122"/>
              </a:rPr>
              <a:t>理论</a:t>
            </a:r>
            <a:r>
              <a:rPr lang="en-US" altLang="zh-CN" sz="2000" b="1" dirty="0">
                <a:latin typeface="宋体" panose="02010600030101010101" pitchFamily="2" charset="-122"/>
                <a:ea typeface="宋体" panose="02010600030101010101" pitchFamily="2" charset="-122"/>
              </a:rPr>
              <a:t>/</a:t>
            </a:r>
            <a:r>
              <a:rPr lang="zh-CN" altLang="en-US" sz="2000" b="1" dirty="0">
                <a:latin typeface="宋体" panose="02010600030101010101" pitchFamily="2" charset="-122"/>
                <a:ea typeface="宋体" panose="02010600030101010101" pitchFamily="2" charset="-122"/>
              </a:rPr>
              <a:t>数学上的分析</a:t>
            </a:r>
          </a:p>
          <a:p>
            <a:pPr lvl="1" eaLnBrk="1" hangingPunct="1">
              <a:lnSpc>
                <a:spcPct val="120000"/>
              </a:lnSpc>
              <a:spcBef>
                <a:spcPts val="600"/>
              </a:spcBef>
            </a:pPr>
            <a:r>
              <a:rPr lang="zh-CN" altLang="en-US" sz="2000" b="1" dirty="0">
                <a:latin typeface="宋体" panose="02010600030101010101" pitchFamily="2" charset="-122"/>
                <a:ea typeface="宋体" panose="02010600030101010101" pitchFamily="2" charset="-122"/>
              </a:rPr>
              <a:t>经验</a:t>
            </a:r>
            <a:r>
              <a:rPr lang="en-US" altLang="zh-CN" sz="2000" b="1" dirty="0">
                <a:latin typeface="宋体" panose="02010600030101010101" pitchFamily="2" charset="-122"/>
                <a:ea typeface="宋体" panose="02010600030101010101" pitchFamily="2" charset="-122"/>
              </a:rPr>
              <a:t>/</a:t>
            </a:r>
            <a:r>
              <a:rPr lang="zh-CN" altLang="en-US" sz="2000" b="1" dirty="0">
                <a:latin typeface="宋体" panose="02010600030101010101" pitchFamily="2" charset="-122"/>
                <a:ea typeface="宋体" panose="02010600030101010101" pitchFamily="2" charset="-122"/>
              </a:rPr>
              <a:t>计算机上的执行情况</a:t>
            </a:r>
            <a:endParaRPr lang="en-US" altLang="zh-CN" sz="2000" b="1"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15931913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381000" y="0"/>
            <a:ext cx="7772400" cy="914400"/>
          </a:xfrm>
        </p:spPr>
        <p:txBody>
          <a:bodyPr/>
          <a:lstStyle/>
          <a:p>
            <a:r>
              <a:rPr lang="en-US" altLang="zh-CN" dirty="0"/>
              <a:t>1.2 </a:t>
            </a:r>
            <a:r>
              <a:rPr lang="zh-CN" altLang="en-US" dirty="0"/>
              <a:t>插入排序 </a:t>
            </a:r>
            <a:r>
              <a:rPr lang="en-US" b="1" dirty="0">
                <a:solidFill>
                  <a:srgbClr val="0000CC"/>
                </a:solidFill>
              </a:rPr>
              <a:t>(1)</a:t>
            </a:r>
            <a:endParaRPr lang="en-US" dirty="0"/>
          </a:p>
        </p:txBody>
      </p:sp>
      <p:sp>
        <p:nvSpPr>
          <p:cNvPr id="10251" name="Text Box 11"/>
          <p:cNvSpPr txBox="1">
            <a:spLocks noChangeArrowheads="1"/>
          </p:cNvSpPr>
          <p:nvPr/>
        </p:nvSpPr>
        <p:spPr bwMode="auto">
          <a:xfrm>
            <a:off x="457200" y="2531208"/>
            <a:ext cx="4929555"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zh-CN" altLang="en-US" sz="2200" dirty="0">
                <a:solidFill>
                  <a:srgbClr val="C00000"/>
                </a:solidFill>
                <a:latin typeface="黑体" panose="02010609060101010101" pitchFamily="49" charset="-122"/>
                <a:ea typeface="黑体" panose="02010609060101010101" pitchFamily="49" charset="-122"/>
              </a:rPr>
              <a:t>输入</a:t>
            </a:r>
            <a:r>
              <a:rPr lang="en-US" sz="2200" dirty="0">
                <a:solidFill>
                  <a:srgbClr val="C00000"/>
                </a:solidFill>
                <a:latin typeface="黑体" panose="02010609060101010101" pitchFamily="49" charset="-122"/>
                <a:ea typeface="黑体" panose="02010609060101010101" pitchFamily="49" charset="-122"/>
              </a:rPr>
              <a:t>: </a:t>
            </a:r>
            <a:r>
              <a:rPr lang="en-US" sz="2200" i="1" dirty="0"/>
              <a:t>n</a:t>
            </a:r>
            <a:r>
              <a:rPr lang="zh-CN" altLang="en-US" sz="2200" dirty="0"/>
              <a:t>个数的一个序列</a:t>
            </a:r>
            <a:r>
              <a:rPr lang="en-US" sz="2200" dirty="0"/>
              <a:t> </a:t>
            </a:r>
            <a:r>
              <a:rPr lang="en-US" sz="2200" dirty="0">
                <a:solidFill>
                  <a:schemeClr val="tx2"/>
                </a:solidFill>
                <a:latin typeface="Symbol" pitchFamily="18" charset="2"/>
              </a:rPr>
              <a:t>á</a:t>
            </a:r>
            <a:r>
              <a:rPr lang="en-US" sz="2200" i="1" dirty="0">
                <a:solidFill>
                  <a:schemeClr val="tx2"/>
                </a:solidFill>
              </a:rPr>
              <a:t>a</a:t>
            </a:r>
            <a:r>
              <a:rPr lang="en-US" sz="2200" baseline="-25000" dirty="0">
                <a:solidFill>
                  <a:schemeClr val="tx2"/>
                </a:solidFill>
              </a:rPr>
              <a:t>1</a:t>
            </a:r>
            <a:r>
              <a:rPr lang="en-US" sz="2200" dirty="0">
                <a:solidFill>
                  <a:schemeClr val="tx2"/>
                </a:solidFill>
              </a:rPr>
              <a:t>, </a:t>
            </a:r>
            <a:r>
              <a:rPr lang="en-US" sz="2200" i="1" dirty="0">
                <a:solidFill>
                  <a:schemeClr val="tx2"/>
                </a:solidFill>
              </a:rPr>
              <a:t>a</a:t>
            </a:r>
            <a:r>
              <a:rPr lang="en-US" sz="2200" baseline="-25000" dirty="0">
                <a:solidFill>
                  <a:schemeClr val="tx2"/>
                </a:solidFill>
              </a:rPr>
              <a:t>2</a:t>
            </a:r>
            <a:r>
              <a:rPr lang="en-US" sz="2200" dirty="0">
                <a:solidFill>
                  <a:schemeClr val="tx2"/>
                </a:solidFill>
              </a:rPr>
              <a:t>, …, </a:t>
            </a:r>
            <a:r>
              <a:rPr lang="en-US" sz="2200" i="1" dirty="0" err="1">
                <a:solidFill>
                  <a:schemeClr val="tx2"/>
                </a:solidFill>
              </a:rPr>
              <a:t>a</a:t>
            </a:r>
            <a:r>
              <a:rPr lang="en-US" sz="2200" i="1" baseline="-25000" dirty="0" err="1">
                <a:solidFill>
                  <a:schemeClr val="tx2"/>
                </a:solidFill>
              </a:rPr>
              <a:t>n</a:t>
            </a:r>
            <a:r>
              <a:rPr lang="en-US" sz="2200" dirty="0" err="1">
                <a:solidFill>
                  <a:schemeClr val="tx2"/>
                </a:solidFill>
                <a:latin typeface="Symbol" pitchFamily="18" charset="2"/>
              </a:rPr>
              <a:t>ñ</a:t>
            </a:r>
            <a:r>
              <a:rPr lang="en-US" sz="2200" dirty="0"/>
              <a:t>.</a:t>
            </a:r>
          </a:p>
        </p:txBody>
      </p:sp>
      <p:sp>
        <p:nvSpPr>
          <p:cNvPr id="10276" name="Text Box 36"/>
          <p:cNvSpPr txBox="1">
            <a:spLocks noChangeArrowheads="1"/>
          </p:cNvSpPr>
          <p:nvPr/>
        </p:nvSpPr>
        <p:spPr bwMode="auto">
          <a:xfrm>
            <a:off x="457200" y="3006602"/>
            <a:ext cx="8305800" cy="4985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20000"/>
              </a:lnSpc>
              <a:spcAft>
                <a:spcPts val="1200"/>
              </a:spcAft>
            </a:pPr>
            <a:r>
              <a:rPr lang="zh-CN" altLang="en-US" sz="2200" b="1" dirty="0">
                <a:solidFill>
                  <a:srgbClr val="C00000"/>
                </a:solidFill>
                <a:latin typeface="黑体" panose="02010609060101010101" pitchFamily="49" charset="-122"/>
                <a:ea typeface="黑体" panose="02010609060101010101" pitchFamily="49" charset="-122"/>
              </a:rPr>
              <a:t>输出</a:t>
            </a:r>
            <a:r>
              <a:rPr lang="en-US" sz="2200" b="1" dirty="0">
                <a:solidFill>
                  <a:srgbClr val="C00000"/>
                </a:solidFill>
                <a:latin typeface="黑体" panose="02010609060101010101" pitchFamily="49" charset="-122"/>
                <a:ea typeface="黑体" panose="02010609060101010101" pitchFamily="49" charset="-122"/>
              </a:rPr>
              <a:t>:</a:t>
            </a:r>
            <a:r>
              <a:rPr lang="en-US" sz="2200" dirty="0">
                <a:latin typeface="黑体" panose="02010609060101010101" pitchFamily="49" charset="-122"/>
                <a:ea typeface="黑体" panose="02010609060101010101" pitchFamily="49" charset="-122"/>
              </a:rPr>
              <a:t> </a:t>
            </a:r>
            <a:r>
              <a:rPr lang="zh-CN" altLang="en-US" sz="2200" dirty="0"/>
              <a:t>输入序列的一个排列</a:t>
            </a:r>
            <a:r>
              <a:rPr lang="en-US" sz="2200" dirty="0">
                <a:solidFill>
                  <a:schemeClr val="tx2"/>
                </a:solidFill>
                <a:latin typeface="Symbol" pitchFamily="18" charset="2"/>
              </a:rPr>
              <a:t>á</a:t>
            </a:r>
            <a:r>
              <a:rPr lang="en-US" sz="2200" i="1" dirty="0">
                <a:solidFill>
                  <a:schemeClr val="tx2"/>
                </a:solidFill>
              </a:rPr>
              <a:t>a</a:t>
            </a:r>
            <a:r>
              <a:rPr lang="en-US" altLang="zh-CN" sz="2200" i="1" dirty="0">
                <a:solidFill>
                  <a:schemeClr val="tx2"/>
                </a:solidFill>
                <a:cs typeface="Times New Roman" pitchFamily="18" charset="0"/>
              </a:rPr>
              <a:t>'</a:t>
            </a:r>
            <a:r>
              <a:rPr lang="en-US" sz="2200" baseline="-25000" dirty="0">
                <a:solidFill>
                  <a:schemeClr val="tx2"/>
                </a:solidFill>
              </a:rPr>
              <a:t>1</a:t>
            </a:r>
            <a:r>
              <a:rPr lang="en-US" sz="2200" i="1" dirty="0">
                <a:solidFill>
                  <a:schemeClr val="tx2"/>
                </a:solidFill>
              </a:rPr>
              <a:t>, a</a:t>
            </a:r>
            <a:r>
              <a:rPr lang="en-US" altLang="zh-CN" sz="2200" i="1" dirty="0">
                <a:solidFill>
                  <a:schemeClr val="tx2"/>
                </a:solidFill>
                <a:cs typeface="Times New Roman" pitchFamily="18" charset="0"/>
              </a:rPr>
              <a:t>'</a:t>
            </a:r>
            <a:r>
              <a:rPr lang="en-US" sz="2200" baseline="-25000" dirty="0">
                <a:solidFill>
                  <a:schemeClr val="tx2"/>
                </a:solidFill>
              </a:rPr>
              <a:t>2</a:t>
            </a:r>
            <a:r>
              <a:rPr lang="en-US" sz="2200" i="1" dirty="0">
                <a:solidFill>
                  <a:schemeClr val="tx2"/>
                </a:solidFill>
              </a:rPr>
              <a:t>, </a:t>
            </a:r>
            <a:r>
              <a:rPr lang="en-US" sz="2200" dirty="0">
                <a:solidFill>
                  <a:schemeClr val="tx2"/>
                </a:solidFill>
              </a:rPr>
              <a:t>…</a:t>
            </a:r>
            <a:r>
              <a:rPr lang="en-US" sz="2200" i="1" dirty="0">
                <a:solidFill>
                  <a:schemeClr val="tx2"/>
                </a:solidFill>
              </a:rPr>
              <a:t>, </a:t>
            </a:r>
            <a:r>
              <a:rPr lang="en-US" sz="2200" i="1" dirty="0" err="1">
                <a:solidFill>
                  <a:schemeClr val="tx2"/>
                </a:solidFill>
              </a:rPr>
              <a:t>a</a:t>
            </a:r>
            <a:r>
              <a:rPr lang="en-US" altLang="zh-CN" sz="2200" i="1" dirty="0" err="1">
                <a:solidFill>
                  <a:schemeClr val="tx2"/>
                </a:solidFill>
                <a:cs typeface="Times New Roman" pitchFamily="18" charset="0"/>
              </a:rPr>
              <a:t>'</a:t>
            </a:r>
            <a:r>
              <a:rPr lang="en-US" sz="2200" i="1" baseline="-25000" dirty="0" err="1">
                <a:solidFill>
                  <a:schemeClr val="tx2"/>
                </a:solidFill>
              </a:rPr>
              <a:t>n</a:t>
            </a:r>
            <a:r>
              <a:rPr lang="en-US" sz="2200" dirty="0" err="1">
                <a:solidFill>
                  <a:schemeClr val="tx2"/>
                </a:solidFill>
                <a:latin typeface="Symbol" pitchFamily="18" charset="2"/>
              </a:rPr>
              <a:t>ñ</a:t>
            </a:r>
            <a:r>
              <a:rPr lang="zh-CN" altLang="en-US" sz="2200" dirty="0"/>
              <a:t>，满足</a:t>
            </a:r>
            <a:r>
              <a:rPr lang="en-US" sz="2200" i="1" dirty="0">
                <a:solidFill>
                  <a:schemeClr val="tx2"/>
                </a:solidFill>
              </a:rPr>
              <a:t>a</a:t>
            </a:r>
            <a:r>
              <a:rPr lang="en-US" sz="2200" i="1" dirty="0">
                <a:solidFill>
                  <a:schemeClr val="tx2"/>
                </a:solidFill>
                <a:cs typeface="Times New Roman" pitchFamily="18" charset="0"/>
              </a:rPr>
              <a:t>'</a:t>
            </a:r>
            <a:r>
              <a:rPr lang="en-US" sz="2200" baseline="-25000" dirty="0">
                <a:solidFill>
                  <a:schemeClr val="tx2"/>
                </a:solidFill>
              </a:rPr>
              <a:t>1</a:t>
            </a:r>
            <a:r>
              <a:rPr lang="en-US" sz="2200" i="1" dirty="0">
                <a:solidFill>
                  <a:schemeClr val="tx2"/>
                </a:solidFill>
              </a:rPr>
              <a:t> </a:t>
            </a:r>
            <a:r>
              <a:rPr lang="en-US" sz="2200" dirty="0">
                <a:solidFill>
                  <a:schemeClr val="tx2"/>
                </a:solidFill>
                <a:latin typeface="Symbol" pitchFamily="18" charset="2"/>
              </a:rPr>
              <a:t>£</a:t>
            </a:r>
            <a:r>
              <a:rPr lang="en-US" sz="2200" i="1" dirty="0">
                <a:solidFill>
                  <a:schemeClr val="tx2"/>
                </a:solidFill>
              </a:rPr>
              <a:t> a</a:t>
            </a:r>
            <a:r>
              <a:rPr lang="en-US" sz="2200" i="1" dirty="0">
                <a:solidFill>
                  <a:schemeClr val="tx2"/>
                </a:solidFill>
                <a:cs typeface="Times New Roman" pitchFamily="18" charset="0"/>
              </a:rPr>
              <a:t>'</a:t>
            </a:r>
            <a:r>
              <a:rPr lang="en-US" sz="2200" baseline="-25000" dirty="0">
                <a:solidFill>
                  <a:schemeClr val="tx2"/>
                </a:solidFill>
              </a:rPr>
              <a:t>2</a:t>
            </a:r>
            <a:r>
              <a:rPr lang="en-US" sz="2200" i="1" dirty="0">
                <a:solidFill>
                  <a:schemeClr val="tx2"/>
                </a:solidFill>
              </a:rPr>
              <a:t> </a:t>
            </a:r>
            <a:r>
              <a:rPr lang="en-US" sz="2200" dirty="0">
                <a:solidFill>
                  <a:schemeClr val="tx2"/>
                </a:solidFill>
                <a:latin typeface="Symbol" pitchFamily="18" charset="2"/>
              </a:rPr>
              <a:t>£ </a:t>
            </a:r>
            <a:r>
              <a:rPr lang="en-US" sz="2200" baseline="20000" dirty="0">
                <a:solidFill>
                  <a:schemeClr val="tx2"/>
                </a:solidFill>
              </a:rPr>
              <a:t>…</a:t>
            </a:r>
            <a:r>
              <a:rPr lang="en-US" sz="2200" dirty="0">
                <a:solidFill>
                  <a:schemeClr val="tx2"/>
                </a:solidFill>
              </a:rPr>
              <a:t> </a:t>
            </a:r>
            <a:r>
              <a:rPr lang="en-US" sz="2200" dirty="0">
                <a:solidFill>
                  <a:schemeClr val="tx2"/>
                </a:solidFill>
                <a:latin typeface="Symbol" pitchFamily="18" charset="2"/>
              </a:rPr>
              <a:t>£</a:t>
            </a:r>
            <a:r>
              <a:rPr lang="en-US" sz="2200" i="1" dirty="0">
                <a:solidFill>
                  <a:schemeClr val="tx2"/>
                </a:solidFill>
              </a:rPr>
              <a:t> </a:t>
            </a:r>
            <a:r>
              <a:rPr lang="en-US" sz="2200" i="1" dirty="0" err="1">
                <a:solidFill>
                  <a:schemeClr val="tx2"/>
                </a:solidFill>
              </a:rPr>
              <a:t>a</a:t>
            </a:r>
            <a:r>
              <a:rPr lang="en-US" sz="2200" i="1" dirty="0" err="1">
                <a:solidFill>
                  <a:schemeClr val="tx2"/>
                </a:solidFill>
                <a:cs typeface="Times New Roman" pitchFamily="18" charset="0"/>
              </a:rPr>
              <a:t>'</a:t>
            </a:r>
            <a:r>
              <a:rPr lang="en-US" sz="2200" i="1" baseline="-25000" dirty="0" err="1">
                <a:solidFill>
                  <a:schemeClr val="tx2"/>
                </a:solidFill>
              </a:rPr>
              <a:t>n</a:t>
            </a:r>
            <a:endParaRPr lang="en-US" sz="2200" dirty="0"/>
          </a:p>
        </p:txBody>
      </p:sp>
      <p:sp>
        <p:nvSpPr>
          <p:cNvPr id="2" name="TextBox 1"/>
          <p:cNvSpPr txBox="1"/>
          <p:nvPr/>
        </p:nvSpPr>
        <p:spPr>
          <a:xfrm>
            <a:off x="457200" y="2025036"/>
            <a:ext cx="1422184" cy="461665"/>
          </a:xfrm>
          <a:prstGeom prst="rect">
            <a:avLst/>
          </a:prstGeom>
          <a:noFill/>
        </p:spPr>
        <p:txBody>
          <a:bodyPr wrap="none" rtlCol="0">
            <a:spAutoFit/>
          </a:bodyPr>
          <a:lstStyle/>
          <a:p>
            <a:r>
              <a:rPr lang="zh-CN" altLang="en-US" sz="2400" dirty="0"/>
              <a:t>排序问题</a:t>
            </a:r>
            <a:endParaRPr lang="en-US" sz="2400" dirty="0"/>
          </a:p>
        </p:txBody>
      </p:sp>
      <p:pic>
        <p:nvPicPr>
          <p:cNvPr id="9" name="Picture 5" descr="3_a"/>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65685" y="909339"/>
            <a:ext cx="2390290" cy="21159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69277" y="4114800"/>
            <a:ext cx="8774723" cy="20868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58146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25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27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10"/>
                                        </p:tgtEl>
                                        <p:attrNameLst>
                                          <p:attrName>style.visibility</p:attrName>
                                        </p:attrNameLst>
                                      </p:cBhvr>
                                      <p:to>
                                        <p:strVal val="visible"/>
                                      </p:to>
                                    </p:set>
                                    <p:anim calcmode="lin" valueType="num">
                                      <p:cBhvr additive="base">
                                        <p:cTn id="20" dur="500" fill="hold"/>
                                        <p:tgtEl>
                                          <p:spTgt spid="10"/>
                                        </p:tgtEl>
                                        <p:attrNameLst>
                                          <p:attrName>ppt_x</p:attrName>
                                        </p:attrNameLst>
                                      </p:cBhvr>
                                      <p:tavLst>
                                        <p:tav tm="0">
                                          <p:val>
                                            <p:strVal val="#ppt_x"/>
                                          </p:val>
                                        </p:tav>
                                        <p:tav tm="100000">
                                          <p:val>
                                            <p:strVal val="#ppt_x"/>
                                          </p:val>
                                        </p:tav>
                                      </p:tavLst>
                                    </p:anim>
                                    <p:anim calcmode="lin" valueType="num">
                                      <p:cBhvr additive="base">
                                        <p:cTn id="21"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51" grpId="0"/>
      <p:bldP spid="10276" grpId="0"/>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舞动的排序算法 插入排序Insert Sort_标清_H264高清_480x360.MP4">
            <a:hlinkClick r:id="" action="ppaction://media"/>
          </p:cNvPr>
          <p:cNvPicPr>
            <a:picLocks noRot="1" noChangeAspect="1"/>
          </p:cNvPicPr>
          <p:nvPr>
            <a:videoFile r:link="rId1"/>
          </p:nvPr>
        </p:nvPicPr>
        <p:blipFill>
          <a:blip r:embed="rId3" cstate="print"/>
          <a:stretch>
            <a:fillRect/>
          </a:stretch>
        </p:blipFill>
        <p:spPr>
          <a:xfrm>
            <a:off x="0" y="0"/>
            <a:ext cx="9144000" cy="68580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2"/>
                                        </p:tgtEl>
                                      </p:cBhvr>
                                    </p:cmd>
                                  </p:childTnLst>
                                </p:cTn>
                              </p:par>
                            </p:childTnLst>
                          </p:cTn>
                        </p:par>
                      </p:childTnLst>
                    </p:cTn>
                  </p:par>
                </p:childTnLst>
              </p:cTn>
              <p:nextCondLst>
                <p:cond evt="onClick" delay="0">
                  <p:tgtEl>
                    <p:spTgt spid="2"/>
                  </p:tgtEl>
                </p:cond>
              </p:nextCondLst>
            </p:seq>
            <p:video>
              <p:cMediaNode>
                <p:cTn id="12" fill="hold" display="0">
                  <p:stCondLst>
                    <p:cond delay="indefinite"/>
                  </p:stCondLst>
                  <p:endCondLst>
                    <p:cond evt="onNext" delay="0">
                      <p:tgtEl>
                        <p:sldTgt/>
                      </p:tgtEl>
                    </p:cond>
                    <p:cond evt="onPrev" delay="0">
                      <p:tgtEl>
                        <p:sldTgt/>
                      </p:tgtEl>
                    </p:cond>
                  </p:endCondLst>
                </p:cTn>
                <p:tgtEl>
                  <p:spTgt spid="2"/>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533400" y="76200"/>
            <a:ext cx="7772400" cy="762000"/>
          </a:xfrm>
        </p:spPr>
        <p:txBody>
          <a:bodyPr/>
          <a:lstStyle/>
          <a:p>
            <a:pPr eaLnBrk="1" hangingPunct="1"/>
            <a:r>
              <a:rPr lang="zh-CN" altLang="en-US" dirty="0"/>
              <a:t>基本情况</a:t>
            </a:r>
          </a:p>
        </p:txBody>
      </p:sp>
      <p:sp>
        <p:nvSpPr>
          <p:cNvPr id="21507" name="Rectangle 3"/>
          <p:cNvSpPr>
            <a:spLocks noGrp="1" noChangeArrowheads="1"/>
          </p:cNvSpPr>
          <p:nvPr>
            <p:ph idx="1"/>
          </p:nvPr>
        </p:nvSpPr>
        <p:spPr>
          <a:xfrm>
            <a:off x="685800" y="1371600"/>
            <a:ext cx="8153400" cy="5181600"/>
          </a:xfrm>
          <a:prstGeom prst="rect">
            <a:avLst/>
          </a:prstGeom>
        </p:spPr>
        <p:txBody>
          <a:bodyPr>
            <a:normAutofit/>
          </a:bodyPr>
          <a:lstStyle/>
          <a:p>
            <a:pPr eaLnBrk="1" hangingPunct="1"/>
            <a:r>
              <a:rPr lang="zh-CN" altLang="en-US" sz="3200" dirty="0"/>
              <a:t>性质：专业核心课（必修）</a:t>
            </a:r>
            <a:endParaRPr lang="en-US" altLang="zh-CN" sz="3200" dirty="0"/>
          </a:p>
          <a:p>
            <a:pPr eaLnBrk="1" hangingPunct="1"/>
            <a:endParaRPr lang="zh-CN" altLang="en-US" sz="3200" dirty="0"/>
          </a:p>
          <a:p>
            <a:pPr eaLnBrk="1" hangingPunct="1"/>
            <a:r>
              <a:rPr lang="zh-CN" altLang="en-US" sz="3200" dirty="0"/>
              <a:t>学时：</a:t>
            </a:r>
            <a:r>
              <a:rPr lang="en-US" altLang="zh-CN" sz="3200" dirty="0"/>
              <a:t>72</a:t>
            </a:r>
            <a:r>
              <a:rPr lang="zh-CN" altLang="en-US" sz="3200" dirty="0"/>
              <a:t>（</a:t>
            </a:r>
            <a:r>
              <a:rPr lang="en-US" altLang="zh-CN" sz="3200" dirty="0"/>
              <a:t>2-2</a:t>
            </a:r>
            <a:r>
              <a:rPr lang="zh-CN" altLang="en-US" sz="3200" dirty="0"/>
              <a:t>）</a:t>
            </a:r>
            <a:endParaRPr lang="en-US" altLang="zh-CN" sz="3200" dirty="0"/>
          </a:p>
          <a:p>
            <a:pPr eaLnBrk="1" hangingPunct="1"/>
            <a:endParaRPr lang="en-US" altLang="zh-CN" sz="3200" dirty="0"/>
          </a:p>
          <a:p>
            <a:pPr eaLnBrk="1" hangingPunct="1"/>
            <a:r>
              <a:rPr lang="zh-CN" altLang="en-US" sz="3200" dirty="0"/>
              <a:t>考核方法：</a:t>
            </a:r>
          </a:p>
          <a:p>
            <a:pPr lvl="1" eaLnBrk="1" hangingPunct="1"/>
            <a:r>
              <a:rPr lang="zh-CN" altLang="en-US" sz="3200" dirty="0"/>
              <a:t>平时成绩</a:t>
            </a:r>
            <a:r>
              <a:rPr lang="en-US" altLang="zh-CN" sz="3200" dirty="0"/>
              <a:t>70</a:t>
            </a:r>
            <a:r>
              <a:rPr lang="zh-CN" altLang="en-US" sz="3200" dirty="0"/>
              <a:t>分</a:t>
            </a:r>
          </a:p>
          <a:p>
            <a:pPr lvl="2" eaLnBrk="1" hangingPunct="1"/>
            <a:r>
              <a:rPr lang="zh-CN" altLang="en-US" sz="3200" dirty="0"/>
              <a:t>六次实验作业（演示</a:t>
            </a:r>
            <a:r>
              <a:rPr lang="en-US" altLang="zh-CN" sz="3200" dirty="0"/>
              <a:t>+PPT+</a:t>
            </a:r>
            <a:r>
              <a:rPr lang="zh-CN" altLang="en-US" sz="3200" dirty="0"/>
              <a:t>实验报告，每次</a:t>
            </a:r>
            <a:r>
              <a:rPr lang="en-US" altLang="zh-CN" sz="3200" dirty="0"/>
              <a:t>10</a:t>
            </a:r>
            <a:r>
              <a:rPr lang="zh-CN" altLang="en-US" sz="3200" dirty="0"/>
              <a:t>分）、考勤、课后作业（</a:t>
            </a:r>
            <a:r>
              <a:rPr lang="en-US" altLang="zh-CN" sz="3200" dirty="0"/>
              <a:t>10</a:t>
            </a:r>
            <a:r>
              <a:rPr lang="zh-CN" altLang="en-US" sz="3200" dirty="0"/>
              <a:t>分）</a:t>
            </a:r>
          </a:p>
          <a:p>
            <a:pPr lvl="1" eaLnBrk="1" hangingPunct="1"/>
            <a:r>
              <a:rPr lang="zh-CN" altLang="en-US" sz="3200" dirty="0"/>
              <a:t>期末考试</a:t>
            </a:r>
            <a:r>
              <a:rPr lang="en-US" altLang="zh-CN" sz="3200" dirty="0"/>
              <a:t>30</a:t>
            </a:r>
            <a:r>
              <a:rPr lang="zh-CN" altLang="en-US" sz="3200" dirty="0"/>
              <a:t>分</a:t>
            </a:r>
          </a:p>
        </p:txBody>
      </p:sp>
    </p:spTree>
    <p:extLst>
      <p:ext uri="{BB962C8B-B14F-4D97-AF65-F5344CB8AC3E}">
        <p14:creationId xmlns:p14="http://schemas.microsoft.com/office/powerpoint/2010/main" val="5918425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idx="4294967295"/>
          </p:nvPr>
        </p:nvSpPr>
        <p:spPr>
          <a:xfrm>
            <a:off x="457200" y="0"/>
            <a:ext cx="7772400" cy="838200"/>
          </a:xfrm>
        </p:spPr>
        <p:txBody>
          <a:bodyPr/>
          <a:lstStyle/>
          <a:p>
            <a:r>
              <a:rPr lang="en-US" altLang="zh-CN" sz="3600" dirty="0"/>
              <a:t>1.2 </a:t>
            </a:r>
            <a:r>
              <a:rPr lang="zh-CN" altLang="en-US" sz="3600" dirty="0"/>
              <a:t>插入排序 </a:t>
            </a:r>
            <a:r>
              <a:rPr lang="en-US" altLang="zh-CN" sz="3600" dirty="0"/>
              <a:t>(2)</a:t>
            </a:r>
            <a:endParaRPr lang="en-US" sz="3600" b="1" dirty="0">
              <a:solidFill>
                <a:srgbClr val="0000CC"/>
              </a:solidFill>
            </a:endParaRPr>
          </a:p>
        </p:txBody>
      </p:sp>
      <p:sp>
        <p:nvSpPr>
          <p:cNvPr id="7171" name="Rectangle 3"/>
          <p:cNvSpPr>
            <a:spLocks noGrp="1" noChangeArrowheads="1"/>
          </p:cNvSpPr>
          <p:nvPr>
            <p:ph type="body" idx="4294967295"/>
          </p:nvPr>
        </p:nvSpPr>
        <p:spPr>
          <a:xfrm>
            <a:off x="838200" y="1295400"/>
            <a:ext cx="8305800" cy="4953000"/>
          </a:xfrm>
        </p:spPr>
        <p:txBody>
          <a:bodyPr/>
          <a:lstStyle/>
          <a:p>
            <a:pPr marL="0" indent="0">
              <a:spcAft>
                <a:spcPts val="1200"/>
              </a:spcAft>
              <a:buNone/>
            </a:pPr>
            <a:r>
              <a:rPr lang="zh-CN" altLang="en-US" sz="2400" b="1" dirty="0"/>
              <a:t>算法伪代码</a:t>
            </a:r>
            <a:endParaRPr lang="en-US" sz="2400" b="1" dirty="0"/>
          </a:p>
          <a:p>
            <a:pPr marL="0" indent="0">
              <a:spcAft>
                <a:spcPts val="1200"/>
              </a:spcAft>
              <a:buNone/>
            </a:pPr>
            <a:endParaRPr lang="en-US" sz="2400" b="1" dirty="0"/>
          </a:p>
          <a:p>
            <a:pPr marL="0" indent="0">
              <a:spcAft>
                <a:spcPts val="1200"/>
              </a:spcAft>
              <a:buNone/>
            </a:pPr>
            <a:endParaRPr lang="en-US" sz="2400" b="1" dirty="0"/>
          </a:p>
          <a:p>
            <a:pPr marL="0" indent="0">
              <a:spcAft>
                <a:spcPts val="1200"/>
              </a:spcAft>
              <a:buNone/>
            </a:pPr>
            <a:endParaRPr lang="en-US" sz="2400" b="1" dirty="0"/>
          </a:p>
          <a:p>
            <a:pPr marL="0" indent="0">
              <a:spcAft>
                <a:spcPts val="1200"/>
              </a:spcAft>
              <a:buNone/>
            </a:pPr>
            <a:endParaRPr lang="en-US" sz="2400" b="1" dirty="0"/>
          </a:p>
          <a:p>
            <a:pPr marL="0" indent="0">
              <a:spcAft>
                <a:spcPts val="1200"/>
              </a:spcAft>
              <a:buNone/>
            </a:pPr>
            <a:endParaRPr lang="en-US" sz="2400" b="1" dirty="0"/>
          </a:p>
          <a:p>
            <a:pPr marL="0" indent="0">
              <a:spcAft>
                <a:spcPts val="1200"/>
              </a:spcAft>
              <a:buNone/>
            </a:pPr>
            <a:endParaRPr lang="en-US" sz="2400" b="1" dirty="0"/>
          </a:p>
        </p:txBody>
      </p:sp>
      <p:pic>
        <p:nvPicPr>
          <p:cNvPr id="4098"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3251" t="35262" r="36108" b="31215"/>
          <a:stretch/>
        </p:blipFill>
        <p:spPr bwMode="auto">
          <a:xfrm>
            <a:off x="990600" y="2133600"/>
            <a:ext cx="7353214" cy="3581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59916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idx="4294967295"/>
          </p:nvPr>
        </p:nvSpPr>
        <p:spPr>
          <a:xfrm>
            <a:off x="457200" y="0"/>
            <a:ext cx="7772400" cy="762000"/>
          </a:xfrm>
        </p:spPr>
        <p:txBody>
          <a:bodyPr/>
          <a:lstStyle/>
          <a:p>
            <a:r>
              <a:rPr lang="en-US" altLang="zh-CN" sz="3600" dirty="0"/>
              <a:t>1.2 </a:t>
            </a:r>
            <a:r>
              <a:rPr lang="zh-CN" altLang="en-US" sz="3600" dirty="0"/>
              <a:t>分析插入排序算法 </a:t>
            </a:r>
            <a:r>
              <a:rPr lang="en-US" sz="3600" b="1" dirty="0">
                <a:solidFill>
                  <a:srgbClr val="0000CC"/>
                </a:solidFill>
              </a:rPr>
              <a:t>(1)</a:t>
            </a:r>
          </a:p>
        </p:txBody>
      </p:sp>
      <p:sp>
        <p:nvSpPr>
          <p:cNvPr id="7171" name="Rectangle 3"/>
          <p:cNvSpPr>
            <a:spLocks noGrp="1" noChangeArrowheads="1"/>
          </p:cNvSpPr>
          <p:nvPr>
            <p:ph type="body" idx="4294967295"/>
          </p:nvPr>
        </p:nvSpPr>
        <p:spPr>
          <a:xfrm>
            <a:off x="533400" y="1371600"/>
            <a:ext cx="8610600" cy="5334000"/>
          </a:xfrm>
        </p:spPr>
        <p:txBody>
          <a:bodyPr/>
          <a:lstStyle/>
          <a:p>
            <a:pPr marL="0" indent="0">
              <a:lnSpc>
                <a:spcPct val="125000"/>
              </a:lnSpc>
              <a:spcBef>
                <a:spcPts val="600"/>
              </a:spcBef>
              <a:buNone/>
            </a:pPr>
            <a:r>
              <a:rPr lang="zh-CN" altLang="en-US" sz="2400" b="1" dirty="0"/>
              <a:t> 算法分析假定的机器模型：</a:t>
            </a:r>
            <a:endParaRPr lang="en-US" altLang="zh-CN" sz="2400" b="1" dirty="0"/>
          </a:p>
          <a:p>
            <a:pPr marL="0" indent="0">
              <a:lnSpc>
                <a:spcPct val="125000"/>
              </a:lnSpc>
              <a:spcBef>
                <a:spcPts val="600"/>
              </a:spcBef>
              <a:buNone/>
            </a:pPr>
            <a:r>
              <a:rPr lang="zh-CN" altLang="en-US" sz="2400" b="1" dirty="0">
                <a:solidFill>
                  <a:srgbClr val="3333FF"/>
                </a:solidFill>
                <a:latin typeface="黑体" panose="02010609060101010101" pitchFamily="49" charset="-122"/>
                <a:ea typeface="黑体" panose="02010609060101010101" pitchFamily="49" charset="-122"/>
              </a:rPr>
              <a:t>随机访问模型</a:t>
            </a:r>
            <a:r>
              <a:rPr lang="en-US" altLang="zh-CN" sz="2400" b="1" dirty="0"/>
              <a:t>(</a:t>
            </a:r>
            <a:r>
              <a:rPr lang="en-US" sz="2400" b="1" dirty="0"/>
              <a:t>Random-Access Machine,</a:t>
            </a:r>
            <a:r>
              <a:rPr lang="en-US" sz="2400" b="1" dirty="0">
                <a:solidFill>
                  <a:srgbClr val="C00000"/>
                </a:solidFill>
              </a:rPr>
              <a:t> </a:t>
            </a:r>
            <a:r>
              <a:rPr lang="en-US" sz="2400" b="1" dirty="0">
                <a:solidFill>
                  <a:srgbClr val="3333FF"/>
                </a:solidFill>
                <a:latin typeface="Arial" panose="020B0604020202020204" pitchFamily="34" charset="0"/>
                <a:cs typeface="Arial" panose="020B0604020202020204" pitchFamily="34" charset="0"/>
              </a:rPr>
              <a:t>RAM</a:t>
            </a:r>
            <a:r>
              <a:rPr lang="en-US" sz="2400" b="1" dirty="0"/>
              <a:t>)</a:t>
            </a:r>
          </a:p>
          <a:p>
            <a:pPr>
              <a:lnSpc>
                <a:spcPct val="125000"/>
              </a:lnSpc>
              <a:spcBef>
                <a:spcPts val="600"/>
              </a:spcBef>
            </a:pPr>
            <a:r>
              <a:rPr lang="zh-CN" altLang="en-US" sz="2200" b="1" dirty="0"/>
              <a:t>指令一条接一条执行，没有并发操作。</a:t>
            </a:r>
            <a:endParaRPr lang="en-US" sz="2200" b="1" dirty="0"/>
          </a:p>
          <a:p>
            <a:pPr>
              <a:lnSpc>
                <a:spcPct val="125000"/>
              </a:lnSpc>
              <a:spcBef>
                <a:spcPts val="600"/>
              </a:spcBef>
            </a:pPr>
            <a:r>
              <a:rPr lang="zh-CN" altLang="en-US" sz="2200" b="1" dirty="0"/>
              <a:t>简单起见，假设每条指令所需时间均为</a:t>
            </a:r>
            <a:r>
              <a:rPr lang="zh-CN" altLang="en-US" sz="2200" b="1" dirty="0">
                <a:solidFill>
                  <a:srgbClr val="FF0000"/>
                </a:solidFill>
              </a:rPr>
              <a:t>常量</a:t>
            </a:r>
            <a:r>
              <a:rPr lang="zh-CN" altLang="en-US" sz="2200" b="1" dirty="0"/>
              <a:t>。</a:t>
            </a:r>
            <a:endParaRPr lang="en-US" sz="2200" b="1" dirty="0"/>
          </a:p>
          <a:p>
            <a:pPr lvl="1">
              <a:lnSpc>
                <a:spcPct val="125000"/>
              </a:lnSpc>
              <a:spcBef>
                <a:spcPts val="600"/>
              </a:spcBef>
            </a:pPr>
            <a:r>
              <a:rPr lang="zh-CN" altLang="en-US" sz="2000" b="1" dirty="0"/>
              <a:t>算术指令：加法、减法、乘法、除法、取余，向下取整、向上取整</a:t>
            </a:r>
            <a:r>
              <a:rPr lang="en-US" sz="2000" b="1" dirty="0"/>
              <a:t> </a:t>
            </a:r>
          </a:p>
          <a:p>
            <a:pPr lvl="1">
              <a:lnSpc>
                <a:spcPct val="125000"/>
              </a:lnSpc>
              <a:spcBef>
                <a:spcPts val="600"/>
              </a:spcBef>
            </a:pPr>
            <a:r>
              <a:rPr lang="zh-CN" altLang="en-US" sz="2000" b="1" dirty="0"/>
              <a:t>数据移动指令：装入、存储、复制</a:t>
            </a:r>
            <a:endParaRPr lang="en-US" altLang="zh-CN" sz="2000" b="1" dirty="0"/>
          </a:p>
          <a:p>
            <a:pPr lvl="1">
              <a:lnSpc>
                <a:spcPct val="125000"/>
              </a:lnSpc>
              <a:spcBef>
                <a:spcPts val="600"/>
              </a:spcBef>
            </a:pPr>
            <a:r>
              <a:rPr lang="zh-CN" altLang="en-US" sz="2000" b="1" dirty="0"/>
              <a:t>控制指令：条件与无条件转移、子程序调用与返回。</a:t>
            </a:r>
            <a:endParaRPr lang="en-US" sz="2000" b="1" dirty="0"/>
          </a:p>
          <a:p>
            <a:pPr>
              <a:lnSpc>
                <a:spcPct val="125000"/>
              </a:lnSpc>
              <a:spcBef>
                <a:spcPts val="600"/>
              </a:spcBef>
            </a:pPr>
            <a:r>
              <a:rPr lang="en-US" sz="2200" b="1" dirty="0"/>
              <a:t>RAM</a:t>
            </a:r>
            <a:r>
              <a:rPr lang="zh-CN" altLang="en-US" sz="2200" b="1" dirty="0"/>
              <a:t>模型中的数据类型有整数型和浮点实数型。</a:t>
            </a:r>
            <a:endParaRPr lang="en-US" sz="2200" b="1" dirty="0"/>
          </a:p>
          <a:p>
            <a:pPr>
              <a:lnSpc>
                <a:spcPct val="125000"/>
              </a:lnSpc>
              <a:spcBef>
                <a:spcPts val="600"/>
              </a:spcBef>
            </a:pPr>
            <a:r>
              <a:rPr lang="zh-CN" altLang="en-US" sz="2400" b="1" dirty="0"/>
              <a:t>不考虑内存层次的影响。</a:t>
            </a:r>
            <a:endParaRPr lang="en-US" sz="2400" b="1" dirty="0"/>
          </a:p>
        </p:txBody>
      </p:sp>
      <p:sp>
        <p:nvSpPr>
          <p:cNvPr id="4" name="流程图: 可选过程 3"/>
          <p:cNvSpPr/>
          <p:nvPr/>
        </p:nvSpPr>
        <p:spPr bwMode="auto">
          <a:xfrm>
            <a:off x="914400" y="5334000"/>
            <a:ext cx="3429000" cy="533400"/>
          </a:xfrm>
          <a:prstGeom prst="flowChartAlternateProcess">
            <a:avLst/>
          </a:prstGeom>
          <a:noFill/>
          <a:ln w="38100" cap="flat" cmpd="sng" algn="ctr">
            <a:solidFill>
              <a:srgbClr val="C00000"/>
            </a:solidFill>
            <a:prstDash val="solid"/>
            <a:round/>
            <a:headEnd type="none" w="sm" len="sm"/>
            <a:tailEnd type="triangl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New Roman" pitchFamily="18" charset="0"/>
            </a:endParaRPr>
          </a:p>
        </p:txBody>
      </p:sp>
    </p:spTree>
    <p:extLst>
      <p:ext uri="{BB962C8B-B14F-4D97-AF65-F5344CB8AC3E}">
        <p14:creationId xmlns:p14="http://schemas.microsoft.com/office/powerpoint/2010/main" val="405416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idx="4294967295"/>
          </p:nvPr>
        </p:nvSpPr>
        <p:spPr>
          <a:xfrm>
            <a:off x="381000" y="0"/>
            <a:ext cx="6629400" cy="838200"/>
          </a:xfrm>
        </p:spPr>
        <p:txBody>
          <a:bodyPr/>
          <a:lstStyle/>
          <a:p>
            <a:r>
              <a:rPr lang="en-US" altLang="zh-CN" sz="3600" dirty="0">
                <a:solidFill>
                  <a:schemeClr val="tx1"/>
                </a:solidFill>
              </a:rPr>
              <a:t>1.2 </a:t>
            </a:r>
            <a:r>
              <a:rPr lang="zh-CN" altLang="en-US" sz="3600" dirty="0">
                <a:solidFill>
                  <a:schemeClr val="tx1"/>
                </a:solidFill>
              </a:rPr>
              <a:t>分析插入排序算法 </a:t>
            </a:r>
            <a:r>
              <a:rPr lang="en-US" altLang="zh-CN" sz="3600" dirty="0">
                <a:solidFill>
                  <a:schemeClr val="tx1"/>
                </a:solidFill>
              </a:rPr>
              <a:t>(2)</a:t>
            </a:r>
            <a:endParaRPr lang="en-US" sz="3600" b="1" dirty="0">
              <a:solidFill>
                <a:schemeClr val="tx1"/>
              </a:solidFill>
            </a:endParaRPr>
          </a:p>
        </p:txBody>
      </p:sp>
      <p:sp>
        <p:nvSpPr>
          <p:cNvPr id="7171" name="Rectangle 3"/>
          <p:cNvSpPr>
            <a:spLocks noGrp="1" noChangeArrowheads="1"/>
          </p:cNvSpPr>
          <p:nvPr>
            <p:ph type="body" idx="4294967295"/>
          </p:nvPr>
        </p:nvSpPr>
        <p:spPr>
          <a:xfrm>
            <a:off x="457200" y="1371600"/>
            <a:ext cx="8686800" cy="5257800"/>
          </a:xfrm>
        </p:spPr>
        <p:txBody>
          <a:bodyPr/>
          <a:lstStyle/>
          <a:p>
            <a:pPr>
              <a:lnSpc>
                <a:spcPct val="125000"/>
              </a:lnSpc>
              <a:spcBef>
                <a:spcPts val="600"/>
              </a:spcBef>
            </a:pPr>
            <a:r>
              <a:rPr lang="zh-CN" altLang="en-US" sz="2400" b="1" dirty="0"/>
              <a:t>一个算法的运行时间是指在特定输入时所执行的</a:t>
            </a:r>
            <a:r>
              <a:rPr lang="zh-CN" altLang="en-US" sz="2400" b="1" dirty="0">
                <a:solidFill>
                  <a:srgbClr val="0000CC"/>
                </a:solidFill>
                <a:latin typeface="黑体" panose="02010609060101010101" pitchFamily="49" charset="-122"/>
                <a:ea typeface="黑体" panose="02010609060101010101" pitchFamily="49" charset="-122"/>
              </a:rPr>
              <a:t>步数</a:t>
            </a:r>
            <a:r>
              <a:rPr lang="zh-CN" altLang="en-US" sz="2400" b="1" dirty="0"/>
              <a:t>或</a:t>
            </a:r>
            <a:r>
              <a:rPr lang="zh-CN" altLang="en-US" sz="2400" b="1" dirty="0">
                <a:solidFill>
                  <a:srgbClr val="0000CC"/>
                </a:solidFill>
                <a:latin typeface="黑体" panose="02010609060101010101" pitchFamily="49" charset="-122"/>
                <a:ea typeface="黑体" panose="02010609060101010101" pitchFamily="49" charset="-122"/>
              </a:rPr>
              <a:t>基本操作</a:t>
            </a:r>
            <a:r>
              <a:rPr lang="zh-CN" altLang="en-US" sz="2400" b="1" dirty="0"/>
              <a:t>数。</a:t>
            </a:r>
            <a:endParaRPr lang="en-US" altLang="zh-CN" sz="2400" b="1" dirty="0"/>
          </a:p>
          <a:p>
            <a:pPr marL="685800" lvl="1">
              <a:lnSpc>
                <a:spcPct val="125000"/>
              </a:lnSpc>
              <a:spcBef>
                <a:spcPts val="600"/>
              </a:spcBef>
              <a:defRPr/>
            </a:pPr>
            <a:r>
              <a:rPr lang="zh-CN" altLang="en-US" sz="2200" b="1" dirty="0">
                <a:latin typeface="宋体" panose="02010600030101010101" pitchFamily="2" charset="-122"/>
                <a:ea typeface="宋体" panose="02010600030101010101" pitchFamily="2" charset="-122"/>
              </a:rPr>
              <a:t>“步”：</a:t>
            </a:r>
            <a:r>
              <a:rPr lang="zh-CN" altLang="en-US" sz="2200" b="1" dirty="0"/>
              <a:t>机器执行的指令。</a:t>
            </a:r>
            <a:endParaRPr lang="en-US" altLang="zh-CN" sz="2200" b="1" dirty="0"/>
          </a:p>
          <a:p>
            <a:pPr marL="685800" lvl="1">
              <a:lnSpc>
                <a:spcPct val="125000"/>
              </a:lnSpc>
              <a:spcBef>
                <a:spcPts val="600"/>
              </a:spcBef>
              <a:defRPr/>
            </a:pPr>
            <a:r>
              <a:rPr lang="zh-CN" altLang="en-US" sz="2200" b="1" dirty="0"/>
              <a:t>基本操作：</a:t>
            </a:r>
            <a:r>
              <a:rPr lang="en-US" altLang="zh-CN" sz="2200" b="1" dirty="0"/>
              <a:t> </a:t>
            </a:r>
            <a:r>
              <a:rPr lang="zh-CN" altLang="en-US" sz="2200" b="1" dirty="0"/>
              <a:t>对算法运行时间影响最大的操作，通常是算法最内层循环中最费时的操作。</a:t>
            </a:r>
            <a:endParaRPr lang="en-US" altLang="zh-CN" sz="2200" b="1" dirty="0"/>
          </a:p>
          <a:p>
            <a:pPr marL="685800" lvl="1">
              <a:lnSpc>
                <a:spcPct val="125000"/>
              </a:lnSpc>
              <a:spcBef>
                <a:spcPts val="600"/>
              </a:spcBef>
              <a:defRPr/>
            </a:pPr>
            <a:endParaRPr lang="en-US" altLang="zh-CN" sz="2200" b="1" dirty="0"/>
          </a:p>
        </p:txBody>
      </p:sp>
    </p:spTree>
    <p:extLst>
      <p:ext uri="{BB962C8B-B14F-4D97-AF65-F5344CB8AC3E}">
        <p14:creationId xmlns:p14="http://schemas.microsoft.com/office/powerpoint/2010/main" val="3242908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71">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171">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17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1"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idx="4294967295"/>
          </p:nvPr>
        </p:nvSpPr>
        <p:spPr>
          <a:xfrm>
            <a:off x="304800" y="76200"/>
            <a:ext cx="7772400" cy="838200"/>
          </a:xfrm>
        </p:spPr>
        <p:txBody>
          <a:bodyPr/>
          <a:lstStyle/>
          <a:p>
            <a:pPr algn="l"/>
            <a:r>
              <a:rPr lang="en-US" altLang="zh-CN" sz="3600" b="1" dirty="0">
                <a:solidFill>
                  <a:schemeClr val="tx1"/>
                </a:solidFill>
              </a:rPr>
              <a:t>1.2 </a:t>
            </a:r>
            <a:r>
              <a:rPr lang="zh-CN" altLang="en-US" sz="3600" b="1" dirty="0">
                <a:solidFill>
                  <a:schemeClr val="tx1"/>
                </a:solidFill>
              </a:rPr>
              <a:t>分析插入排序算法</a:t>
            </a:r>
            <a:r>
              <a:rPr lang="en-US" sz="3600" b="1" dirty="0">
                <a:solidFill>
                  <a:schemeClr val="tx1"/>
                </a:solidFill>
              </a:rPr>
              <a:t> (</a:t>
            </a:r>
            <a:r>
              <a:rPr lang="en-US" altLang="zh-CN" sz="3600" b="1" dirty="0">
                <a:solidFill>
                  <a:schemeClr val="tx1"/>
                </a:solidFill>
              </a:rPr>
              <a:t>3</a:t>
            </a:r>
            <a:r>
              <a:rPr lang="en-US" sz="3600" b="1" dirty="0">
                <a:solidFill>
                  <a:schemeClr val="tx1"/>
                </a:solidFill>
              </a:rPr>
              <a:t>)</a:t>
            </a:r>
          </a:p>
        </p:txBody>
      </p:sp>
      <p:sp>
        <p:nvSpPr>
          <p:cNvPr id="7171" name="Rectangle 3"/>
          <p:cNvSpPr>
            <a:spLocks noGrp="1" noChangeArrowheads="1"/>
          </p:cNvSpPr>
          <p:nvPr>
            <p:ph type="body" idx="4294967295"/>
          </p:nvPr>
        </p:nvSpPr>
        <p:spPr>
          <a:xfrm>
            <a:off x="533400" y="4572000"/>
            <a:ext cx="8610600" cy="2133600"/>
          </a:xfrm>
        </p:spPr>
        <p:txBody>
          <a:bodyPr/>
          <a:lstStyle/>
          <a:p>
            <a:pPr>
              <a:lnSpc>
                <a:spcPct val="125000"/>
              </a:lnSpc>
              <a:spcBef>
                <a:spcPts val="600"/>
              </a:spcBef>
            </a:pPr>
            <a:r>
              <a:rPr lang="zh-CN" altLang="en-US" sz="2000" b="1" dirty="0"/>
              <a:t>假定每次执行第</a:t>
            </a:r>
            <a:r>
              <a:rPr lang="en-US" altLang="zh-CN" sz="2000" b="1" i="1" dirty="0" err="1"/>
              <a:t>i</a:t>
            </a:r>
            <a:r>
              <a:rPr lang="zh-CN" altLang="en-US" sz="2000" b="1" dirty="0"/>
              <a:t>行所花的时间都是常量</a:t>
            </a:r>
            <a:r>
              <a:rPr lang="en-US" altLang="zh-CN" sz="2000" b="1" i="1" dirty="0"/>
              <a:t>c</a:t>
            </a:r>
            <a:r>
              <a:rPr lang="en-US" altLang="zh-CN" sz="2000" b="1" i="1" baseline="-25000" dirty="0"/>
              <a:t>i</a:t>
            </a:r>
            <a:r>
              <a:rPr lang="zh-CN" altLang="en-US" sz="2000" b="1" dirty="0"/>
              <a:t>；</a:t>
            </a:r>
            <a:endParaRPr lang="en-US" altLang="zh-CN" sz="2000" b="1" dirty="0"/>
          </a:p>
          <a:p>
            <a:pPr>
              <a:lnSpc>
                <a:spcPct val="125000"/>
              </a:lnSpc>
              <a:spcBef>
                <a:spcPts val="600"/>
              </a:spcBef>
            </a:pPr>
            <a:r>
              <a:rPr lang="zh-CN" altLang="en-US" sz="2000" b="1" dirty="0"/>
              <a:t>对</a:t>
            </a:r>
            <a:r>
              <a:rPr lang="en-US" sz="2000" b="1" dirty="0"/>
              <a:t> </a:t>
            </a:r>
            <a:r>
              <a:rPr lang="en-US" sz="2000" b="1" i="1" dirty="0"/>
              <a:t>j</a:t>
            </a:r>
            <a:r>
              <a:rPr lang="en-US" sz="2000" b="1" dirty="0"/>
              <a:t> = 2, 3, … </a:t>
            </a:r>
            <a:r>
              <a:rPr lang="en-US" sz="2000" b="1" i="1" dirty="0"/>
              <a:t>n</a:t>
            </a:r>
            <a:r>
              <a:rPr lang="en-US" sz="2000" b="1" dirty="0"/>
              <a:t>, </a:t>
            </a:r>
            <a:r>
              <a:rPr lang="zh-CN" altLang="en-US" sz="2000" b="1" dirty="0"/>
              <a:t>假设</a:t>
            </a:r>
            <a:r>
              <a:rPr lang="en-US" sz="2000" b="1" i="1" dirty="0" err="1">
                <a:solidFill>
                  <a:srgbClr val="FF0000"/>
                </a:solidFill>
              </a:rPr>
              <a:t>t</a:t>
            </a:r>
            <a:r>
              <a:rPr lang="en-US" sz="2000" b="1" i="1" baseline="-25000" dirty="0" err="1">
                <a:solidFill>
                  <a:srgbClr val="FF0000"/>
                </a:solidFill>
              </a:rPr>
              <a:t>j</a:t>
            </a:r>
            <a:r>
              <a:rPr lang="zh-CN" altLang="en-US" sz="2000" b="1" dirty="0">
                <a:solidFill>
                  <a:srgbClr val="FF0000"/>
                </a:solidFill>
              </a:rPr>
              <a:t>表示对那个值</a:t>
            </a:r>
            <a:r>
              <a:rPr lang="en-US" altLang="zh-CN" sz="2000" b="1" i="1" dirty="0">
                <a:solidFill>
                  <a:srgbClr val="FF0000"/>
                </a:solidFill>
              </a:rPr>
              <a:t>j</a:t>
            </a:r>
            <a:r>
              <a:rPr lang="zh-CN" altLang="en-US" sz="2000" b="1" dirty="0">
                <a:solidFill>
                  <a:srgbClr val="FF0000"/>
                </a:solidFill>
              </a:rPr>
              <a:t>执行</a:t>
            </a:r>
            <a:r>
              <a:rPr lang="en-US" altLang="zh-CN" sz="2000" b="1" i="1" dirty="0">
                <a:solidFill>
                  <a:srgbClr val="FF0000"/>
                </a:solidFill>
              </a:rPr>
              <a:t>while</a:t>
            </a:r>
            <a:r>
              <a:rPr lang="zh-CN" altLang="en-US" sz="2000" b="1" dirty="0">
                <a:solidFill>
                  <a:srgbClr val="FF0000"/>
                </a:solidFill>
              </a:rPr>
              <a:t>循环</a:t>
            </a:r>
            <a:r>
              <a:rPr lang="zh-CN" altLang="en-US" sz="2000" b="1" dirty="0">
                <a:solidFill>
                  <a:schemeClr val="accent6">
                    <a:lumMod val="50000"/>
                  </a:schemeClr>
                </a:solidFill>
              </a:rPr>
              <a:t>测试</a:t>
            </a:r>
            <a:r>
              <a:rPr lang="zh-CN" altLang="en-US" sz="2000" b="1" dirty="0">
                <a:solidFill>
                  <a:srgbClr val="FF0000"/>
                </a:solidFill>
              </a:rPr>
              <a:t>的次数</a:t>
            </a:r>
            <a:r>
              <a:rPr lang="zh-CN" altLang="en-US" sz="2000" b="1" dirty="0"/>
              <a:t>。</a:t>
            </a:r>
            <a:endParaRPr lang="en-US" altLang="zh-CN" sz="2000" b="1" dirty="0"/>
          </a:p>
          <a:p>
            <a:pPr>
              <a:lnSpc>
                <a:spcPct val="125000"/>
              </a:lnSpc>
              <a:spcBef>
                <a:spcPts val="600"/>
              </a:spcBef>
            </a:pPr>
            <a:r>
              <a:rPr lang="zh-CN" altLang="en-US" sz="2000" b="1" dirty="0"/>
              <a:t>当一个</a:t>
            </a:r>
            <a:r>
              <a:rPr lang="en-US" altLang="zh-CN" sz="2000" b="1" i="1" dirty="0"/>
              <a:t>for</a:t>
            </a:r>
            <a:r>
              <a:rPr lang="zh-CN" altLang="en-US" sz="2000" b="1" dirty="0"/>
              <a:t>或</a:t>
            </a:r>
            <a:r>
              <a:rPr lang="en-US" altLang="zh-CN" sz="2000" b="1" i="1" dirty="0"/>
              <a:t>while</a:t>
            </a:r>
            <a:r>
              <a:rPr lang="zh-CN" altLang="en-US" sz="2000" b="1" dirty="0"/>
              <a:t>循环按通常的方式（由于循环头中的测试）退出时，执行测试的次数比执行循环体的次数多</a:t>
            </a:r>
            <a:r>
              <a:rPr lang="en-US" altLang="zh-CN" sz="2000" b="1" dirty="0"/>
              <a:t>1</a:t>
            </a:r>
            <a:r>
              <a:rPr lang="zh-CN" altLang="en-US" sz="2000" b="1" dirty="0"/>
              <a:t>。</a:t>
            </a:r>
            <a:endParaRPr lang="en-US" sz="2000" b="1" dirty="0"/>
          </a:p>
        </p:txBody>
      </p:sp>
      <p:pic>
        <p:nvPicPr>
          <p:cNvPr id="1026"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5168" t="38846" r="21899" b="25898"/>
          <a:stretch/>
        </p:blipFill>
        <p:spPr bwMode="auto">
          <a:xfrm>
            <a:off x="457200" y="1295400"/>
            <a:ext cx="8363985" cy="3133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703432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idx="4294967295"/>
          </p:nvPr>
        </p:nvSpPr>
        <p:spPr>
          <a:xfrm>
            <a:off x="457200" y="76200"/>
            <a:ext cx="7772400" cy="838200"/>
          </a:xfrm>
        </p:spPr>
        <p:txBody>
          <a:bodyPr/>
          <a:lstStyle/>
          <a:p>
            <a:r>
              <a:rPr lang="en-US" altLang="zh-CN" sz="3600" dirty="0"/>
              <a:t>1.2 </a:t>
            </a:r>
            <a:r>
              <a:rPr lang="zh-CN" altLang="en-US" sz="3600" dirty="0"/>
              <a:t>分析插入排序算法</a:t>
            </a:r>
            <a:r>
              <a:rPr lang="en-US" altLang="zh-CN" sz="3600" dirty="0"/>
              <a:t> (4)</a:t>
            </a:r>
            <a:endParaRPr lang="en-US" sz="3600" b="1" dirty="0">
              <a:solidFill>
                <a:srgbClr val="0000CC"/>
              </a:solidFill>
            </a:endParaRPr>
          </a:p>
        </p:txBody>
      </p:sp>
      <p:sp>
        <p:nvSpPr>
          <p:cNvPr id="7171" name="Rectangle 3"/>
          <p:cNvSpPr>
            <a:spLocks noGrp="1" noChangeArrowheads="1"/>
          </p:cNvSpPr>
          <p:nvPr>
            <p:ph type="body" idx="4294967295"/>
          </p:nvPr>
        </p:nvSpPr>
        <p:spPr>
          <a:xfrm>
            <a:off x="228600" y="1371600"/>
            <a:ext cx="8610600" cy="2057400"/>
          </a:xfrm>
        </p:spPr>
        <p:txBody>
          <a:bodyPr/>
          <a:lstStyle/>
          <a:p>
            <a:r>
              <a:rPr lang="zh-CN" altLang="en-US" sz="2400" b="1" dirty="0"/>
              <a:t>插入排序的运行时间</a:t>
            </a:r>
            <a:r>
              <a:rPr lang="en-US" sz="2400" b="1" dirty="0"/>
              <a:t>:</a:t>
            </a:r>
          </a:p>
          <a:p>
            <a:pPr marL="0" indent="0">
              <a:buNone/>
            </a:pPr>
            <a:r>
              <a:rPr lang="en-US" sz="2400" b="1" dirty="0"/>
              <a:t>     </a:t>
            </a:r>
          </a:p>
          <a:p>
            <a:endParaRPr lang="en-US" sz="2400" b="1" dirty="0"/>
          </a:p>
          <a:p>
            <a:pPr marL="0" indent="0">
              <a:buNone/>
            </a:pPr>
            <a:endParaRPr lang="en-US" sz="2400" b="1" dirty="0"/>
          </a:p>
          <a:p>
            <a:pPr marL="457200" lvl="1" indent="0">
              <a:spcBef>
                <a:spcPts val="1800"/>
              </a:spcBef>
              <a:buNone/>
            </a:pPr>
            <a:endParaRPr lang="en-US" altLang="zh-CN" sz="2200" b="1" dirty="0"/>
          </a:p>
        </p:txBody>
      </p:sp>
      <p:graphicFrame>
        <p:nvGraphicFramePr>
          <p:cNvPr id="4" name="Object 3"/>
          <p:cNvGraphicFramePr>
            <a:graphicFrameLocks noChangeAspect="1"/>
          </p:cNvGraphicFramePr>
          <p:nvPr>
            <p:extLst>
              <p:ext uri="{D42A27DB-BD31-4B8C-83A1-F6EECF244321}">
                <p14:modId xmlns:p14="http://schemas.microsoft.com/office/powerpoint/2010/main" val="4139248323"/>
              </p:ext>
            </p:extLst>
          </p:nvPr>
        </p:nvGraphicFramePr>
        <p:xfrm>
          <a:off x="947384" y="1860307"/>
          <a:ext cx="6761163" cy="1011237"/>
        </p:xfrm>
        <a:graphic>
          <a:graphicData uri="http://schemas.openxmlformats.org/presentationml/2006/ole">
            <mc:AlternateContent xmlns:mc="http://schemas.openxmlformats.org/markup-compatibility/2006">
              <mc:Choice xmlns:v="urn:schemas-microsoft-com:vml" Requires="v">
                <p:oleObj spid="_x0000_s1032" name="Equation" r:id="rId4" imgW="2971800" imgH="444500" progId="Equation.3">
                  <p:embed/>
                </p:oleObj>
              </mc:Choice>
              <mc:Fallback>
                <p:oleObj name="Equation" r:id="rId4" imgW="2971800" imgH="444500" progId="Equation.3">
                  <p:embed/>
                  <p:pic>
                    <p:nvPicPr>
                      <p:cNvPr id="0" name="Picture 260"/>
                      <p:cNvPicPr>
                        <a:picLocks noChangeAspect="1" noChangeArrowheads="1"/>
                      </p:cNvPicPr>
                      <p:nvPr/>
                    </p:nvPicPr>
                    <p:blipFill>
                      <a:blip r:embed="rId5">
                        <a:grayscl/>
                        <a:biLevel thresh="50000"/>
                        <a:extLst>
                          <a:ext uri="{28A0092B-C50C-407E-A947-70E740481C1C}">
                            <a14:useLocalDpi xmlns:a14="http://schemas.microsoft.com/office/drawing/2010/main" val="0"/>
                          </a:ext>
                        </a:extLst>
                      </a:blip>
                      <a:srcRect/>
                      <a:stretch>
                        <a:fillRect/>
                      </a:stretch>
                    </p:blipFill>
                    <p:spPr bwMode="auto">
                      <a:xfrm>
                        <a:off x="947384" y="1860307"/>
                        <a:ext cx="6761163" cy="1011237"/>
                      </a:xfrm>
                      <a:prstGeom prst="rect">
                        <a:avLst/>
                      </a:prstGeom>
                      <a:solidFill>
                        <a:schemeClr val="tx1"/>
                      </a:solidFill>
                    </p:spPr>
                  </p:pic>
                </p:oleObj>
              </mc:Fallback>
            </mc:AlternateContent>
          </a:graphicData>
        </a:graphic>
      </p:graphicFrame>
      <p:graphicFrame>
        <p:nvGraphicFramePr>
          <p:cNvPr id="2" name="Object 1"/>
          <p:cNvGraphicFramePr>
            <a:graphicFrameLocks noChangeAspect="1"/>
          </p:cNvGraphicFramePr>
          <p:nvPr>
            <p:extLst>
              <p:ext uri="{D42A27DB-BD31-4B8C-83A1-F6EECF244321}">
                <p14:modId xmlns:p14="http://schemas.microsoft.com/office/powerpoint/2010/main" val="3313860249"/>
              </p:ext>
            </p:extLst>
          </p:nvPr>
        </p:nvGraphicFramePr>
        <p:xfrm>
          <a:off x="947384" y="2570163"/>
          <a:ext cx="7080250" cy="1011237"/>
        </p:xfrm>
        <a:graphic>
          <a:graphicData uri="http://schemas.openxmlformats.org/presentationml/2006/ole">
            <mc:AlternateContent xmlns:mc="http://schemas.openxmlformats.org/markup-compatibility/2006">
              <mc:Choice xmlns:v="urn:schemas-microsoft-com:vml" Requires="v">
                <p:oleObj spid="_x0000_s1033" name="Equation" r:id="rId6" imgW="3111500" imgH="444500" progId="Equation.DSMT4">
                  <p:embed/>
                </p:oleObj>
              </mc:Choice>
              <mc:Fallback>
                <p:oleObj name="Equation" r:id="rId6" imgW="3111500" imgH="444500" progId="Equation.DSMT4">
                  <p:embed/>
                  <p:pic>
                    <p:nvPicPr>
                      <p:cNvPr id="0" name="Picture 26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47384" y="2570163"/>
                        <a:ext cx="7080250" cy="1011237"/>
                      </a:xfrm>
                      <a:prstGeom prst="rect">
                        <a:avLst/>
                      </a:prstGeom>
                      <a:solidFill>
                        <a:schemeClr val="tx1"/>
                      </a:solidFill>
                    </p:spPr>
                  </p:pic>
                </p:oleObj>
              </mc:Fallback>
            </mc:AlternateContent>
          </a:graphicData>
        </a:graphic>
      </p:graphicFrame>
      <p:pic>
        <p:nvPicPr>
          <p:cNvPr id="25844" name="Picture 244"/>
          <p:cNvPicPr>
            <a:picLocks noChangeAspect="1" noChangeArrowheads="1"/>
          </p:cNvPicPr>
          <p:nvPr/>
        </p:nvPicPr>
        <p:blipFill>
          <a:blip r:embed="rId8" cstate="print"/>
          <a:srcRect/>
          <a:stretch>
            <a:fillRect/>
          </a:stretch>
        </p:blipFill>
        <p:spPr bwMode="auto">
          <a:xfrm>
            <a:off x="6351006" y="3657600"/>
            <a:ext cx="2228850" cy="3152775"/>
          </a:xfrm>
          <a:prstGeom prst="rect">
            <a:avLst/>
          </a:prstGeom>
          <a:noFill/>
          <a:ln w="9525">
            <a:noFill/>
            <a:miter lim="800000"/>
            <a:headEnd/>
            <a:tailEnd/>
          </a:ln>
        </p:spPr>
      </p:pic>
      <p:sp>
        <p:nvSpPr>
          <p:cNvPr id="7" name="矩形 6"/>
          <p:cNvSpPr/>
          <p:nvPr/>
        </p:nvSpPr>
        <p:spPr>
          <a:xfrm>
            <a:off x="152400" y="3657600"/>
            <a:ext cx="5486400" cy="2492990"/>
          </a:xfrm>
          <a:prstGeom prst="rect">
            <a:avLst/>
          </a:prstGeom>
        </p:spPr>
        <p:txBody>
          <a:bodyPr wrap="square">
            <a:spAutoFit/>
          </a:bodyPr>
          <a:lstStyle/>
          <a:p>
            <a:pPr lvl="1">
              <a:spcBef>
                <a:spcPts val="1800"/>
              </a:spcBef>
            </a:pPr>
            <a:r>
              <a:rPr lang="zh-CN" altLang="en-US" sz="2200" dirty="0"/>
              <a:t>运行时间取决于两个因素：</a:t>
            </a:r>
            <a:endParaRPr lang="en-US" altLang="zh-CN" sz="2200" dirty="0"/>
          </a:p>
          <a:p>
            <a:pPr lvl="1">
              <a:spcBef>
                <a:spcPts val="1800"/>
              </a:spcBef>
            </a:pPr>
            <a:r>
              <a:rPr lang="en-US" altLang="zh-CN" sz="2200" dirty="0"/>
              <a:t>1</a:t>
            </a:r>
            <a:r>
              <a:rPr lang="zh-CN" altLang="en-US" sz="2200" dirty="0"/>
              <a:t>）</a:t>
            </a:r>
            <a:r>
              <a:rPr lang="zh-CN" altLang="en-US" dirty="0"/>
              <a:t>问题的输入规模</a:t>
            </a:r>
            <a:r>
              <a:rPr lang="en-US" altLang="zh-CN" i="1" dirty="0"/>
              <a:t>n</a:t>
            </a:r>
            <a:r>
              <a:rPr lang="zh-CN" altLang="en-US" dirty="0"/>
              <a:t>；</a:t>
            </a:r>
            <a:endParaRPr lang="en-US" altLang="zh-CN" dirty="0"/>
          </a:p>
          <a:p>
            <a:pPr lvl="1">
              <a:spcBef>
                <a:spcPts val="1800"/>
              </a:spcBef>
            </a:pPr>
            <a:r>
              <a:rPr lang="en-US" altLang="zh-CN" dirty="0"/>
              <a:t>2</a:t>
            </a:r>
            <a:r>
              <a:rPr lang="zh-CN" altLang="en-US" dirty="0"/>
              <a:t>）</a:t>
            </a:r>
            <a:r>
              <a:rPr lang="en-US" altLang="zh-CN" sz="2200" i="1" dirty="0" err="1"/>
              <a:t>t</a:t>
            </a:r>
            <a:r>
              <a:rPr lang="en-US" altLang="zh-CN" sz="2200" i="1" baseline="-25000" dirty="0" err="1"/>
              <a:t>j</a:t>
            </a:r>
            <a:r>
              <a:rPr lang="en-US" altLang="zh-CN" sz="2200" dirty="0"/>
              <a:t> </a:t>
            </a:r>
            <a:r>
              <a:rPr lang="zh-CN" altLang="en-US" sz="2200" dirty="0"/>
              <a:t>的值，</a:t>
            </a:r>
            <a:r>
              <a:rPr lang="zh-CN" altLang="en-US" dirty="0"/>
              <a:t>即使规模相同的两个不同输入，其运行时间也可能差别很大，</a:t>
            </a:r>
            <a:r>
              <a:rPr lang="zh-CN" altLang="en-US" dirty="0">
                <a:solidFill>
                  <a:srgbClr val="C00000"/>
                </a:solidFill>
              </a:rPr>
              <a:t>例如：当插入排序在处理已排序好的</a:t>
            </a:r>
            <a:r>
              <a:rPr lang="en-US" altLang="zh-CN" i="1" dirty="0">
                <a:solidFill>
                  <a:srgbClr val="C00000"/>
                </a:solidFill>
              </a:rPr>
              <a:t>n</a:t>
            </a:r>
            <a:r>
              <a:rPr lang="zh-CN" altLang="en-US" dirty="0">
                <a:solidFill>
                  <a:srgbClr val="C00000"/>
                </a:solidFill>
              </a:rPr>
              <a:t>个元素数组和逆序排列的</a:t>
            </a:r>
            <a:r>
              <a:rPr lang="en-US" altLang="zh-CN" i="1" dirty="0">
                <a:solidFill>
                  <a:srgbClr val="C00000"/>
                </a:solidFill>
              </a:rPr>
              <a:t>n</a:t>
            </a:r>
            <a:r>
              <a:rPr lang="zh-CN" altLang="en-US" dirty="0">
                <a:solidFill>
                  <a:srgbClr val="C00000"/>
                </a:solidFill>
              </a:rPr>
              <a:t>个元素数组时。</a:t>
            </a:r>
            <a:endParaRPr lang="en-US" altLang="zh-CN" sz="2200" dirty="0"/>
          </a:p>
        </p:txBody>
      </p:sp>
    </p:spTree>
    <p:extLst>
      <p:ext uri="{BB962C8B-B14F-4D97-AF65-F5344CB8AC3E}">
        <p14:creationId xmlns:p14="http://schemas.microsoft.com/office/powerpoint/2010/main" val="602486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71">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1000"/>
                                        <p:tgtEl>
                                          <p:spTgt spid="7"/>
                                        </p:tgtEl>
                                      </p:cBhvr>
                                    </p:animEffect>
                                    <p:anim calcmode="lin" valueType="num">
                                      <p:cBhvr>
                                        <p:cTn id="16" dur="1000" fill="hold"/>
                                        <p:tgtEl>
                                          <p:spTgt spid="7"/>
                                        </p:tgtEl>
                                        <p:attrNameLst>
                                          <p:attrName>ppt_x</p:attrName>
                                        </p:attrNameLst>
                                      </p:cBhvr>
                                      <p:tavLst>
                                        <p:tav tm="0">
                                          <p:val>
                                            <p:strVal val="#ppt_x"/>
                                          </p:val>
                                        </p:tav>
                                        <p:tav tm="100000">
                                          <p:val>
                                            <p:strVal val="#ppt_x"/>
                                          </p:val>
                                        </p:tav>
                                      </p:tavLst>
                                    </p:anim>
                                    <p:anim calcmode="lin" valueType="num">
                                      <p:cBhvr>
                                        <p:cTn id="17"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1" grpId="0" build="p"/>
      <p:bldP spid="7"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1.2 </a:t>
            </a:r>
            <a:r>
              <a:rPr lang="zh-CN" altLang="en-US" dirty="0"/>
              <a:t>分析插入排序算法</a:t>
            </a:r>
            <a:r>
              <a:rPr lang="en-US" altLang="zh-CN" dirty="0"/>
              <a:t> (5)</a:t>
            </a:r>
            <a:endParaRPr lang="zh-CN" altLang="en-US" dirty="0"/>
          </a:p>
        </p:txBody>
      </p:sp>
      <mc:AlternateContent xmlns:mc="http://schemas.openxmlformats.org/markup-compatibility/2006" xmlns:a14="http://schemas.microsoft.com/office/drawing/2010/main">
        <mc:Choice Requires="a14">
          <p:sp>
            <p:nvSpPr>
              <p:cNvPr id="4" name="Rectangle 3"/>
              <p:cNvSpPr txBox="1">
                <a:spLocks noChangeArrowheads="1"/>
              </p:cNvSpPr>
              <p:nvPr/>
            </p:nvSpPr>
            <p:spPr bwMode="auto">
              <a:xfrm>
                <a:off x="437047" y="1752600"/>
                <a:ext cx="8634274" cy="2658492"/>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Wingdings" pitchFamily="2" charset="2"/>
                  <a:buChar char="§"/>
                  <a:defRPr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FF0000"/>
                  </a:buClr>
                  <a:buFont typeface="Wingdings" pitchFamily="2" charset="2"/>
                  <a:buChar char="§"/>
                  <a:defRPr sz="24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a:lstStyle>
              <a:p>
                <a:pPr marL="0" indent="0">
                  <a:buFont typeface="Wingdings" pitchFamily="2" charset="2"/>
                  <a:buNone/>
                </a:pPr>
                <a:r>
                  <a:rPr lang="zh-CN" altLang="en-US" sz="2400" b="1" kern="0" dirty="0">
                    <a:solidFill>
                      <a:srgbClr val="3333FF"/>
                    </a:solidFill>
                    <a:latin typeface="黑体" panose="02010609060101010101" pitchFamily="49" charset="-122"/>
                    <a:ea typeface="黑体" panose="02010609060101010101" pitchFamily="49" charset="-122"/>
                  </a:rPr>
                  <a:t>最好情况</a:t>
                </a:r>
                <a:r>
                  <a:rPr lang="en-US" sz="2400" b="1" kern="0" dirty="0">
                    <a:solidFill>
                      <a:srgbClr val="3333FF"/>
                    </a:solidFill>
                    <a:latin typeface="黑体" panose="02010609060101010101" pitchFamily="49" charset="-122"/>
                    <a:ea typeface="黑体" panose="02010609060101010101" pitchFamily="49" charset="-122"/>
                  </a:rPr>
                  <a:t>:</a:t>
                </a:r>
              </a:p>
              <a:p>
                <a:r>
                  <a:rPr lang="zh-CN" altLang="en-US" sz="2400" b="1" kern="0" dirty="0"/>
                  <a:t>当</a:t>
                </a:r>
                <a:r>
                  <a:rPr lang="en-US" altLang="zh-CN" sz="2400" b="1" i="1" kern="0" dirty="0" err="1"/>
                  <a:t>i</a:t>
                </a:r>
                <a:r>
                  <a:rPr lang="en-US" altLang="zh-CN" sz="2400" b="1" kern="0" dirty="0"/>
                  <a:t> = </a:t>
                </a:r>
                <a:r>
                  <a:rPr lang="en-US" altLang="zh-CN" sz="2400" b="1" i="1" kern="0" dirty="0"/>
                  <a:t>j</a:t>
                </a:r>
                <a:r>
                  <a:rPr lang="en-US" altLang="zh-CN" sz="2400" b="1" kern="0" dirty="0"/>
                  <a:t> – 1</a:t>
                </a:r>
                <a:r>
                  <a:rPr lang="zh-CN" altLang="en-US" sz="2400" b="1" kern="0" dirty="0"/>
                  <a:t>时，</a:t>
                </a:r>
                <a:r>
                  <a:rPr lang="en-US" sz="2400" b="1" i="1" kern="0" dirty="0"/>
                  <a:t>A</a:t>
                </a:r>
                <a:r>
                  <a:rPr lang="en-US" sz="2400" b="1" kern="0" dirty="0"/>
                  <a:t>[</a:t>
                </a:r>
                <a:r>
                  <a:rPr lang="en-US" sz="2400" b="1" i="1" kern="0" dirty="0" err="1"/>
                  <a:t>i</a:t>
                </a:r>
                <a:r>
                  <a:rPr lang="en-US" sz="2400" b="1" kern="0" dirty="0"/>
                  <a:t>] ≤ </a:t>
                </a:r>
                <a:r>
                  <a:rPr lang="en-US" sz="2400" b="1" i="1" kern="0" dirty="0"/>
                  <a:t>ke</a:t>
                </a:r>
                <a:r>
                  <a:rPr lang="en-US" sz="2400" b="1" kern="0" dirty="0"/>
                  <a:t>y</a:t>
                </a:r>
                <a:r>
                  <a:rPr lang="zh-CN" altLang="en-US" sz="2400" b="1" i="1" kern="0" dirty="0"/>
                  <a:t>；</a:t>
                </a:r>
                <a:r>
                  <a:rPr lang="zh-CN" altLang="en-US" sz="2400" b="1" kern="0" dirty="0"/>
                  <a:t>所有的</a:t>
                </a:r>
                <a:r>
                  <a:rPr lang="en-US" sz="2400" b="1" kern="0" dirty="0"/>
                  <a:t> </a:t>
                </a:r>
                <a:r>
                  <a:rPr lang="en-US" sz="2400" b="1" i="1" kern="0" dirty="0" err="1"/>
                  <a:t>t</a:t>
                </a:r>
                <a:r>
                  <a:rPr lang="en-US" sz="2400" b="1" i="1" kern="0" baseline="-25000" dirty="0" err="1"/>
                  <a:t>j</a:t>
                </a:r>
                <a:r>
                  <a:rPr lang="zh-CN" altLang="en-US" sz="2400" b="1" kern="0" dirty="0"/>
                  <a:t>均为</a:t>
                </a:r>
                <a:r>
                  <a:rPr lang="en-US" sz="2400" b="1" kern="0" dirty="0"/>
                  <a:t>1.</a:t>
                </a:r>
              </a:p>
              <a:p>
                <a:r>
                  <a:rPr lang="zh-CN" altLang="en-US" sz="2400" b="1" kern="0" dirty="0"/>
                  <a:t>运行时间</a:t>
                </a:r>
                <a:endParaRPr lang="en-US" altLang="zh-CN" sz="2400" b="1" kern="0" dirty="0"/>
              </a:p>
              <a:p>
                <a:endParaRPr lang="en-US" sz="2400" kern="0" dirty="0"/>
              </a:p>
              <a:p>
                <a:endParaRPr lang="en-US" sz="2400" b="1" kern="0" dirty="0"/>
              </a:p>
              <a:p>
                <a:endParaRPr lang="en-US" sz="2400" b="1" kern="0" dirty="0"/>
              </a:p>
              <a:p>
                <a:endParaRPr lang="en-US" sz="2400" b="1" kern="0" dirty="0"/>
              </a:p>
              <a:p>
                <a:pPr>
                  <a:spcAft>
                    <a:spcPts val="600"/>
                  </a:spcAft>
                </a:pPr>
                <a:r>
                  <a:rPr lang="en-US" sz="2400" b="1" i="1" kern="0" dirty="0"/>
                  <a:t>T</a:t>
                </a:r>
                <a:r>
                  <a:rPr lang="en-US" sz="2400" b="1" kern="0" dirty="0"/>
                  <a:t>(</a:t>
                </a:r>
                <a:r>
                  <a:rPr lang="en-US" sz="2400" b="1" i="1" kern="0" dirty="0"/>
                  <a:t>n</a:t>
                </a:r>
                <a:r>
                  <a:rPr lang="en-US" sz="2400" b="1" kern="0" dirty="0"/>
                  <a:t>)</a:t>
                </a:r>
                <a:r>
                  <a:rPr lang="zh-CN" altLang="en-US" sz="2400" b="1" kern="0" dirty="0"/>
                  <a:t>可表示为</a:t>
                </a:r>
                <a14:m>
                  <m:oMath xmlns:m="http://schemas.openxmlformats.org/officeDocument/2006/math">
                    <m:r>
                      <a:rPr lang="en-US" sz="2400" b="1" i="1" kern="0" smtClean="0">
                        <a:latin typeface="Cambria Math"/>
                      </a:rPr>
                      <m:t>𝒂𝒏</m:t>
                    </m:r>
                    <m:r>
                      <a:rPr lang="en-US" sz="2400" b="1" i="1" kern="0" smtClean="0">
                        <a:latin typeface="Cambria Math"/>
                      </a:rPr>
                      <m:t>+</m:t>
                    </m:r>
                    <m:r>
                      <a:rPr lang="en-US" sz="2400" b="1" i="1" kern="0" smtClean="0">
                        <a:latin typeface="Cambria Math"/>
                      </a:rPr>
                      <m:t>𝒃</m:t>
                    </m:r>
                  </m:oMath>
                </a14:m>
                <a:r>
                  <a:rPr lang="en-US" sz="2400" b="1" kern="0" dirty="0"/>
                  <a:t> </a:t>
                </a:r>
                <a:r>
                  <a:rPr lang="zh-CN" altLang="en-US" sz="2400" b="1" kern="0" dirty="0"/>
                  <a:t>，其中常量</a:t>
                </a:r>
                <a:r>
                  <a:rPr lang="en-US" sz="2400" b="1" i="1" kern="0" dirty="0"/>
                  <a:t>a</a:t>
                </a:r>
                <a:r>
                  <a:rPr lang="zh-CN" altLang="en-US" sz="2400" b="1" kern="0" dirty="0"/>
                  <a:t>和</a:t>
                </a:r>
                <a:r>
                  <a:rPr lang="en-US" sz="2400" b="1" i="1" kern="0" dirty="0"/>
                  <a:t>b</a:t>
                </a:r>
                <a:r>
                  <a:rPr lang="en-US" sz="2400" b="1" kern="0" dirty="0"/>
                  <a:t> </a:t>
                </a:r>
                <a:r>
                  <a:rPr lang="zh-CN" altLang="en-US" sz="2400" b="1" kern="0" dirty="0"/>
                  <a:t>依赖于语句代价</a:t>
                </a:r>
                <a:r>
                  <a:rPr lang="en-US" sz="2400" b="1" i="1" kern="0" dirty="0"/>
                  <a:t>c</a:t>
                </a:r>
                <a:r>
                  <a:rPr lang="en-US" sz="2400" b="1" i="1" kern="0" baseline="-25000" dirty="0"/>
                  <a:t>i</a:t>
                </a:r>
                <a:endParaRPr lang="en-US" sz="2400" b="1" kern="0" dirty="0"/>
              </a:p>
            </p:txBody>
          </p:sp>
        </mc:Choice>
        <mc:Fallback xmlns="">
          <p:sp>
            <p:nvSpPr>
              <p:cNvPr id="4" name="Rectangle 3"/>
              <p:cNvSpPr txBox="1">
                <a:spLocks noRot="1" noChangeAspect="1" noMove="1" noResize="1" noEditPoints="1" noAdjustHandles="1" noChangeArrowheads="1" noChangeShapeType="1" noTextEdit="1"/>
              </p:cNvSpPr>
              <p:nvPr/>
            </p:nvSpPr>
            <p:spPr bwMode="auto">
              <a:xfrm>
                <a:off x="437047" y="1752600"/>
                <a:ext cx="8634274" cy="2658492"/>
              </a:xfrm>
              <a:prstGeom prst="rect">
                <a:avLst/>
              </a:prstGeom>
              <a:blipFill rotWithShape="1">
                <a:blip r:embed="rId3" cstate="print"/>
                <a:stretch>
                  <a:fillRect l="-1130" t="-1835" b="-38073"/>
                </a:stretch>
              </a:blip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zh-CN" altLang="en-US">
                    <a:noFill/>
                  </a:rPr>
                  <a:t> </a:t>
                </a:r>
              </a:p>
            </p:txBody>
          </p:sp>
        </mc:Fallback>
      </mc:AlternateContent>
      <p:graphicFrame>
        <p:nvGraphicFramePr>
          <p:cNvPr id="5" name="Object 3"/>
          <p:cNvGraphicFramePr>
            <a:graphicFrameLocks noChangeAspect="1"/>
          </p:cNvGraphicFramePr>
          <p:nvPr>
            <p:extLst>
              <p:ext uri="{D42A27DB-BD31-4B8C-83A1-F6EECF244321}">
                <p14:modId xmlns:p14="http://schemas.microsoft.com/office/powerpoint/2010/main" val="476429890"/>
              </p:ext>
            </p:extLst>
          </p:nvPr>
        </p:nvGraphicFramePr>
        <p:xfrm>
          <a:off x="571500" y="5105400"/>
          <a:ext cx="8469313" cy="1041400"/>
        </p:xfrm>
        <a:graphic>
          <a:graphicData uri="http://schemas.openxmlformats.org/presentationml/2006/ole">
            <mc:AlternateContent xmlns:mc="http://schemas.openxmlformats.org/markup-compatibility/2006">
              <mc:Choice xmlns:v="urn:schemas-microsoft-com:vml" Requires="v">
                <p:oleObj spid="_x0000_s2059" name="Equation" r:id="rId4" imgW="3720960" imgH="457200" progId="Equation.DSMT4">
                  <p:embed/>
                </p:oleObj>
              </mc:Choice>
              <mc:Fallback>
                <p:oleObj name="Equation" r:id="rId4" imgW="3720960" imgH="457200" progId="Equation.DSMT4">
                  <p:embed/>
                  <p:pic>
                    <p:nvPicPr>
                      <p:cNvPr id="0" name="Picture 3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1500" y="5105400"/>
                        <a:ext cx="8469313" cy="1041400"/>
                      </a:xfrm>
                      <a:prstGeom prst="rect">
                        <a:avLst/>
                      </a:prstGeom>
                      <a:solidFill>
                        <a:schemeClr val="tx1"/>
                      </a:solidFill>
                    </p:spPr>
                  </p:pic>
                </p:oleObj>
              </mc:Fallback>
            </mc:AlternateContent>
          </a:graphicData>
        </a:graphic>
      </p:graphicFrame>
      <p:sp>
        <p:nvSpPr>
          <p:cNvPr id="6" name="TextBox 1"/>
          <p:cNvSpPr txBox="1"/>
          <p:nvPr/>
        </p:nvSpPr>
        <p:spPr>
          <a:xfrm>
            <a:off x="2047055" y="1752599"/>
            <a:ext cx="2040943" cy="461665"/>
          </a:xfrm>
          <a:prstGeom prst="rect">
            <a:avLst/>
          </a:prstGeom>
          <a:noFill/>
        </p:spPr>
        <p:txBody>
          <a:bodyPr wrap="none" rtlCol="0">
            <a:spAutoFit/>
          </a:bodyPr>
          <a:lstStyle/>
          <a:p>
            <a:r>
              <a:rPr lang="zh-CN" altLang="en-US" sz="2400" dirty="0">
                <a:solidFill>
                  <a:srgbClr val="3333FF"/>
                </a:solidFill>
                <a:latin typeface="黑体" panose="02010609060101010101" pitchFamily="49" charset="-122"/>
                <a:ea typeface="黑体" panose="02010609060101010101" pitchFamily="49" charset="-122"/>
              </a:rPr>
              <a:t>数组已排好序</a:t>
            </a:r>
            <a:endParaRPr lang="en-US" sz="2400" dirty="0">
              <a:solidFill>
                <a:srgbClr val="3333FF"/>
              </a:solidFill>
              <a:latin typeface="黑体" panose="02010609060101010101" pitchFamily="49" charset="-122"/>
              <a:ea typeface="黑体" panose="02010609060101010101" pitchFamily="49" charset="-122"/>
            </a:endParaRPr>
          </a:p>
        </p:txBody>
      </p:sp>
      <p:sp>
        <p:nvSpPr>
          <p:cNvPr id="7" name="AutoShape 7"/>
          <p:cNvSpPr>
            <a:spLocks noChangeArrowheads="1"/>
          </p:cNvSpPr>
          <p:nvPr/>
        </p:nvSpPr>
        <p:spPr bwMode="auto">
          <a:xfrm>
            <a:off x="5867400" y="6248400"/>
            <a:ext cx="2016125" cy="380999"/>
          </a:xfrm>
          <a:prstGeom prst="wedgeRoundRectCallout">
            <a:avLst>
              <a:gd name="adj1" fmla="val -108606"/>
              <a:gd name="adj2" fmla="val -92428"/>
              <a:gd name="adj3" fmla="val 16667"/>
            </a:avLst>
          </a:prstGeom>
          <a:solidFill>
            <a:schemeClr val="accent6">
              <a:lumMod val="50000"/>
            </a:schemeClr>
          </a:solidFill>
          <a:ln w="9525">
            <a:solidFill>
              <a:schemeClr val="tx1"/>
            </a:solidFill>
            <a:miter lim="800000"/>
            <a:headEnd/>
            <a:tailEnd/>
          </a:ln>
        </p:spPr>
        <p:txBody>
          <a:bodyPr/>
          <a:lstStyle>
            <a:lvl1pPr>
              <a:spcBef>
                <a:spcPct val="20000"/>
              </a:spcBef>
              <a:buClr>
                <a:schemeClr val="folHlink"/>
              </a:buClr>
              <a:buSzPct val="60000"/>
              <a:buFont typeface="Wingdings" panose="05000000000000000000" pitchFamily="2" charset="2"/>
              <a:buChar char="n"/>
              <a:defRPr sz="3200" b="1">
                <a:solidFill>
                  <a:schemeClr val="tx1"/>
                </a:solidFill>
                <a:latin typeface="华文新魏" panose="02010800040101010101" pitchFamily="2" charset="-122"/>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华文新魏" panose="02010800040101010101" pitchFamily="2" charset="-122"/>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华文新魏" panose="02010800040101010101" pitchFamily="2" charset="-122"/>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华文新魏" panose="02010800040101010101" pitchFamily="2" charset="-122"/>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华文新魏" panose="02010800040101010101" pitchFamily="2" charset="-122"/>
                <a:ea typeface="华文新魏" panose="0201080004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华文新魏" panose="02010800040101010101" pitchFamily="2" charset="-122"/>
                <a:ea typeface="华文新魏" panose="0201080004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华文新魏" panose="02010800040101010101" pitchFamily="2" charset="-122"/>
                <a:ea typeface="华文新魏" panose="0201080004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华文新魏" panose="02010800040101010101" pitchFamily="2" charset="-122"/>
                <a:ea typeface="华文新魏" panose="0201080004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华文新魏" panose="02010800040101010101" pitchFamily="2" charset="-122"/>
                <a:ea typeface="华文新魏" panose="02010800040101010101" pitchFamily="2" charset="-122"/>
              </a:defRPr>
            </a:lvl9pPr>
          </a:lstStyle>
          <a:p>
            <a:pPr algn="ctr" eaLnBrk="1" hangingPunct="1">
              <a:spcBef>
                <a:spcPct val="0"/>
              </a:spcBef>
              <a:buClrTx/>
              <a:buSzTx/>
              <a:buFontTx/>
              <a:buNone/>
            </a:pPr>
            <a:r>
              <a:rPr lang="zh-CN" altLang="en-US" sz="1800" dirty="0">
                <a:solidFill>
                  <a:srgbClr val="FFFFFF"/>
                </a:solidFill>
                <a:latin typeface="Tahoma" panose="020B0604030504040204" pitchFamily="34" charset="0"/>
                <a:ea typeface="宋体" panose="02010600030101010101" pitchFamily="2" charset="-122"/>
              </a:rPr>
              <a:t>线性函数</a:t>
            </a:r>
          </a:p>
        </p:txBody>
      </p:sp>
      <p:graphicFrame>
        <p:nvGraphicFramePr>
          <p:cNvPr id="186378" name="Object 10"/>
          <p:cNvGraphicFramePr>
            <a:graphicFrameLocks noChangeAspect="1"/>
          </p:cNvGraphicFramePr>
          <p:nvPr/>
        </p:nvGraphicFramePr>
        <p:xfrm>
          <a:off x="609600" y="3124200"/>
          <a:ext cx="6756400" cy="1003300"/>
        </p:xfrm>
        <a:graphic>
          <a:graphicData uri="http://schemas.openxmlformats.org/presentationml/2006/ole">
            <mc:AlternateContent xmlns:mc="http://schemas.openxmlformats.org/markup-compatibility/2006">
              <mc:Choice xmlns:v="urn:schemas-microsoft-com:vml" Requires="v">
                <p:oleObj spid="_x0000_s2060" name="Equation" r:id="rId6" imgW="2971800" imgH="444500" progId="Equation.3">
                  <p:embed/>
                </p:oleObj>
              </mc:Choice>
              <mc:Fallback>
                <p:oleObj name="Equation" r:id="rId6" imgW="2971800" imgH="444500" progId="Equation.3">
                  <p:embed/>
                  <p:pic>
                    <p:nvPicPr>
                      <p:cNvPr id="0" name="Picture 3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9600" y="3124200"/>
                        <a:ext cx="6756400" cy="1003300"/>
                      </a:xfrm>
                      <a:prstGeom prst="rect">
                        <a:avLst/>
                      </a:prstGeom>
                      <a:solidFill>
                        <a:schemeClr val="tx1"/>
                      </a:solidFill>
                    </p:spPr>
                  </p:pic>
                </p:oleObj>
              </mc:Fallback>
            </mc:AlternateContent>
          </a:graphicData>
        </a:graphic>
      </p:graphicFrame>
      <p:graphicFrame>
        <p:nvGraphicFramePr>
          <p:cNvPr id="186379" name="Object 11"/>
          <p:cNvGraphicFramePr>
            <a:graphicFrameLocks noChangeAspect="1"/>
          </p:cNvGraphicFramePr>
          <p:nvPr/>
        </p:nvGraphicFramePr>
        <p:xfrm>
          <a:off x="609600" y="3886200"/>
          <a:ext cx="7073900" cy="1003300"/>
        </p:xfrm>
        <a:graphic>
          <a:graphicData uri="http://schemas.openxmlformats.org/presentationml/2006/ole">
            <mc:AlternateContent xmlns:mc="http://schemas.openxmlformats.org/markup-compatibility/2006">
              <mc:Choice xmlns:v="urn:schemas-microsoft-com:vml" Requires="v">
                <p:oleObj spid="_x0000_s2061" name="Equation" r:id="rId8" imgW="3111500" imgH="444500" progId="Equation.DSMT4">
                  <p:embed/>
                </p:oleObj>
              </mc:Choice>
              <mc:Fallback>
                <p:oleObj name="Equation" r:id="rId8" imgW="3111500" imgH="444500" progId="Equation.DSMT4">
                  <p:embed/>
                  <p:pic>
                    <p:nvPicPr>
                      <p:cNvPr id="0" name="Picture 3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09600" y="3886200"/>
                        <a:ext cx="7073900" cy="1003300"/>
                      </a:xfrm>
                      <a:prstGeom prst="rect">
                        <a:avLst/>
                      </a:prstGeom>
                      <a:solidFill>
                        <a:schemeClr val="tx1"/>
                      </a:solidFill>
                    </p:spPr>
                  </p:pic>
                </p:oleObj>
              </mc:Fallback>
            </mc:AlternateContent>
          </a:graphicData>
        </a:graphic>
      </p:graphicFrame>
      <p:sp>
        <p:nvSpPr>
          <p:cNvPr id="9" name="流程图: 可选过程 8"/>
          <p:cNvSpPr/>
          <p:nvPr/>
        </p:nvSpPr>
        <p:spPr bwMode="auto">
          <a:xfrm>
            <a:off x="6553200" y="3048000"/>
            <a:ext cx="762000" cy="1143000"/>
          </a:xfrm>
          <a:prstGeom prst="flowChartAlternateProcess">
            <a:avLst/>
          </a:prstGeom>
          <a:noFill/>
          <a:ln w="38100" cap="flat" cmpd="sng" algn="ctr">
            <a:solidFill>
              <a:srgbClr val="FF0000"/>
            </a:solidFill>
            <a:prstDash val="solid"/>
            <a:round/>
            <a:headEnd type="none" w="sm" len="sm"/>
            <a:tailEnd type="triangl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New Roman" pitchFamily="18" charset="0"/>
            </a:endParaRPr>
          </a:p>
        </p:txBody>
      </p:sp>
      <p:sp>
        <p:nvSpPr>
          <p:cNvPr id="10" name="流程图: 可选过程 9"/>
          <p:cNvSpPr/>
          <p:nvPr/>
        </p:nvSpPr>
        <p:spPr bwMode="auto">
          <a:xfrm>
            <a:off x="6477000" y="5029200"/>
            <a:ext cx="914400" cy="685800"/>
          </a:xfrm>
          <a:prstGeom prst="flowChartAlternateProcess">
            <a:avLst/>
          </a:prstGeom>
          <a:noFill/>
          <a:ln w="38100" cap="flat" cmpd="sng" algn="ctr">
            <a:solidFill>
              <a:srgbClr val="FF0000"/>
            </a:solidFill>
            <a:prstDash val="solid"/>
            <a:round/>
            <a:headEnd type="none" w="sm" len="sm"/>
            <a:tailEnd type="triangl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New Roman" pitchFamily="18" charset="0"/>
            </a:endParaRPr>
          </a:p>
        </p:txBody>
      </p:sp>
    </p:spTree>
    <p:extLst>
      <p:ext uri="{BB962C8B-B14F-4D97-AF65-F5344CB8AC3E}">
        <p14:creationId xmlns:p14="http://schemas.microsoft.com/office/powerpoint/2010/main" val="1503284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8637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8637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anim calcmode="lin" valueType="num">
                                      <p:cBhvr additive="base">
                                        <p:cTn id="29" dur="500" fill="hold"/>
                                        <p:tgtEl>
                                          <p:spTgt spid="10"/>
                                        </p:tgtEl>
                                        <p:attrNameLst>
                                          <p:attrName>ppt_x</p:attrName>
                                        </p:attrNameLst>
                                      </p:cBhvr>
                                      <p:tavLst>
                                        <p:tav tm="0">
                                          <p:val>
                                            <p:strVal val="#ppt_x"/>
                                          </p:val>
                                        </p:tav>
                                        <p:tav tm="100000">
                                          <p:val>
                                            <p:strVal val="#ppt_x"/>
                                          </p:val>
                                        </p:tav>
                                      </p:tavLst>
                                    </p:anim>
                                    <p:anim calcmode="lin" valueType="num">
                                      <p:cBhvr additive="base">
                                        <p:cTn id="30" dur="500" fill="hold"/>
                                        <p:tgtEl>
                                          <p:spTgt spid="10"/>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9"/>
                                        </p:tgtEl>
                                        <p:attrNameLst>
                                          <p:attrName>style.visibility</p:attrName>
                                        </p:attrNameLst>
                                      </p:cBhvr>
                                      <p:to>
                                        <p:strVal val="visible"/>
                                      </p:to>
                                    </p:set>
                                    <p:anim calcmode="lin" valueType="num">
                                      <p:cBhvr additive="base">
                                        <p:cTn id="33" dur="500" fill="hold"/>
                                        <p:tgtEl>
                                          <p:spTgt spid="9"/>
                                        </p:tgtEl>
                                        <p:attrNameLst>
                                          <p:attrName>ppt_x</p:attrName>
                                        </p:attrNameLst>
                                      </p:cBhvr>
                                      <p:tavLst>
                                        <p:tav tm="0">
                                          <p:val>
                                            <p:strVal val="#ppt_x"/>
                                          </p:val>
                                        </p:tav>
                                        <p:tav tm="100000">
                                          <p:val>
                                            <p:strVal val="#ppt_x"/>
                                          </p:val>
                                        </p:tav>
                                      </p:tavLst>
                                    </p:anim>
                                    <p:anim calcmode="lin" valueType="num">
                                      <p:cBhvr additive="base">
                                        <p:cTn id="3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6" grpId="0"/>
      <p:bldP spid="9" grpId="0" animBg="1"/>
      <p:bldP spid="10"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idx="4294967295"/>
          </p:nvPr>
        </p:nvSpPr>
        <p:spPr>
          <a:xfrm>
            <a:off x="381000" y="0"/>
            <a:ext cx="7772400" cy="838200"/>
          </a:xfrm>
        </p:spPr>
        <p:txBody>
          <a:bodyPr/>
          <a:lstStyle/>
          <a:p>
            <a:r>
              <a:rPr lang="en-US" altLang="zh-CN" sz="3600" dirty="0"/>
              <a:t>1.2 </a:t>
            </a:r>
            <a:r>
              <a:rPr lang="zh-CN" altLang="en-US" sz="3600" dirty="0"/>
              <a:t>分析插入排序算法</a:t>
            </a:r>
            <a:r>
              <a:rPr lang="en-US" altLang="zh-CN" sz="3600" dirty="0"/>
              <a:t> (6)</a:t>
            </a:r>
            <a:endParaRPr lang="en-US" sz="3600" b="1" dirty="0">
              <a:solidFill>
                <a:srgbClr val="0000CC"/>
              </a:solidFill>
            </a:endParaRPr>
          </a:p>
        </p:txBody>
      </p:sp>
      <p:sp>
        <p:nvSpPr>
          <p:cNvPr id="7171" name="Rectangle 3"/>
          <p:cNvSpPr>
            <a:spLocks noGrp="1" noChangeArrowheads="1"/>
          </p:cNvSpPr>
          <p:nvPr>
            <p:ph type="body" idx="4294967295"/>
          </p:nvPr>
        </p:nvSpPr>
        <p:spPr>
          <a:xfrm>
            <a:off x="533400" y="1371600"/>
            <a:ext cx="8610600" cy="5257800"/>
          </a:xfrm>
        </p:spPr>
        <p:txBody>
          <a:bodyPr/>
          <a:lstStyle/>
          <a:p>
            <a:pPr marL="0" indent="0">
              <a:buNone/>
            </a:pPr>
            <a:r>
              <a:rPr lang="zh-CN" altLang="en-US" sz="2400" b="1" dirty="0">
                <a:solidFill>
                  <a:srgbClr val="3333FF"/>
                </a:solidFill>
                <a:latin typeface="黑体" panose="02010609060101010101" pitchFamily="49" charset="-122"/>
                <a:ea typeface="黑体" panose="02010609060101010101" pitchFamily="49" charset="-122"/>
              </a:rPr>
              <a:t>最坏情况</a:t>
            </a:r>
            <a:r>
              <a:rPr lang="en-US" sz="2400" b="1" dirty="0">
                <a:solidFill>
                  <a:srgbClr val="3333FF"/>
                </a:solidFill>
                <a:latin typeface="黑体" panose="02010609060101010101" pitchFamily="49" charset="-122"/>
                <a:ea typeface="黑体" panose="02010609060101010101" pitchFamily="49" charset="-122"/>
              </a:rPr>
              <a:t>:</a:t>
            </a:r>
          </a:p>
          <a:p>
            <a:r>
              <a:rPr lang="zh-CN" altLang="en-US" sz="2400" b="1" dirty="0"/>
              <a:t>在整个循环测试中，总是</a:t>
            </a:r>
            <a:r>
              <a:rPr lang="en-US" sz="2400" b="1" i="1" dirty="0"/>
              <a:t>A</a:t>
            </a:r>
            <a:r>
              <a:rPr lang="en-US" sz="2400" b="1" dirty="0"/>
              <a:t>[</a:t>
            </a:r>
            <a:r>
              <a:rPr lang="en-US" sz="2400" b="1" i="1" dirty="0" err="1"/>
              <a:t>i</a:t>
            </a:r>
            <a:r>
              <a:rPr lang="en-US" sz="2400" b="1" dirty="0"/>
              <a:t>] &gt; </a:t>
            </a:r>
            <a:r>
              <a:rPr lang="en-US" sz="2400" b="1" i="1" dirty="0"/>
              <a:t>key </a:t>
            </a:r>
            <a:r>
              <a:rPr lang="zh-CN" altLang="en-US" sz="2400" b="1" i="1" dirty="0"/>
              <a:t>。</a:t>
            </a:r>
            <a:endParaRPr lang="en-US" altLang="zh-CN" sz="2400" b="1" i="1" dirty="0"/>
          </a:p>
          <a:p>
            <a:r>
              <a:rPr lang="zh-CN" altLang="en-US" sz="2400" b="1" dirty="0"/>
              <a:t>必须将元素</a:t>
            </a:r>
            <a:r>
              <a:rPr lang="en-US" altLang="zh-CN" sz="2400" b="1" i="1" dirty="0"/>
              <a:t>A</a:t>
            </a:r>
            <a:r>
              <a:rPr lang="en-US" altLang="zh-CN" sz="2400" b="1" dirty="0"/>
              <a:t>[</a:t>
            </a:r>
            <a:r>
              <a:rPr lang="en-US" altLang="zh-CN" sz="2400" b="1" i="1" dirty="0"/>
              <a:t>i</a:t>
            </a:r>
            <a:r>
              <a:rPr lang="en-US" altLang="zh-CN" sz="2400" b="1" dirty="0"/>
              <a:t>]</a:t>
            </a:r>
            <a:r>
              <a:rPr lang="zh-CN" altLang="en-US" sz="2400" b="1" dirty="0"/>
              <a:t>与整个已排序子数组</a:t>
            </a:r>
            <a:r>
              <a:rPr lang="en-US" altLang="zh-CN" sz="2400" b="1" i="1" dirty="0"/>
              <a:t>A</a:t>
            </a:r>
            <a:r>
              <a:rPr lang="en-US" altLang="zh-CN" sz="2400" b="1" dirty="0"/>
              <a:t>[1..</a:t>
            </a:r>
            <a:r>
              <a:rPr lang="en-US" altLang="zh-CN" sz="2400" b="1" i="1" dirty="0"/>
              <a:t>j</a:t>
            </a:r>
            <a:r>
              <a:rPr lang="en-US" altLang="zh-CN" sz="2400" b="1" dirty="0"/>
              <a:t>]</a:t>
            </a:r>
            <a:r>
              <a:rPr lang="zh-CN" altLang="en-US" sz="2400" b="1" dirty="0"/>
              <a:t>中的每个元素进行比较。</a:t>
            </a:r>
            <a:r>
              <a:rPr lang="en-US" sz="2400" b="1" dirty="0">
                <a:sym typeface="Wingdings" pitchFamily="2" charset="2"/>
              </a:rPr>
              <a:t> </a:t>
            </a:r>
            <a:r>
              <a:rPr lang="en-US" sz="2400" b="1" i="1" dirty="0" err="1"/>
              <a:t>t</a:t>
            </a:r>
            <a:r>
              <a:rPr lang="en-US" sz="2400" b="1" i="1" baseline="-25000" dirty="0" err="1"/>
              <a:t>j</a:t>
            </a:r>
            <a:r>
              <a:rPr lang="en-US" sz="2400" b="1" dirty="0"/>
              <a:t> = </a:t>
            </a:r>
            <a:r>
              <a:rPr lang="en-US" sz="2400" b="1" i="1" dirty="0"/>
              <a:t>j</a:t>
            </a:r>
            <a:r>
              <a:rPr lang="en-US" sz="2400" b="1" dirty="0"/>
              <a:t> . </a:t>
            </a:r>
          </a:p>
          <a:p>
            <a:pPr marL="0" indent="0">
              <a:buNone/>
            </a:pPr>
            <a:r>
              <a:rPr lang="en-US" sz="2400" b="1" dirty="0"/>
              <a:t>     </a:t>
            </a:r>
          </a:p>
        </p:txBody>
      </p:sp>
      <p:graphicFrame>
        <p:nvGraphicFramePr>
          <p:cNvPr id="3" name="Object 2"/>
          <p:cNvGraphicFramePr>
            <a:graphicFrameLocks noChangeAspect="1"/>
          </p:cNvGraphicFramePr>
          <p:nvPr>
            <p:extLst>
              <p:ext uri="{D42A27DB-BD31-4B8C-83A1-F6EECF244321}">
                <p14:modId xmlns:p14="http://schemas.microsoft.com/office/powerpoint/2010/main" val="3573749785"/>
              </p:ext>
            </p:extLst>
          </p:nvPr>
        </p:nvGraphicFramePr>
        <p:xfrm>
          <a:off x="4267200" y="3352800"/>
          <a:ext cx="3822700" cy="1019175"/>
        </p:xfrm>
        <a:graphic>
          <a:graphicData uri="http://schemas.openxmlformats.org/presentationml/2006/ole">
            <mc:AlternateContent xmlns:mc="http://schemas.openxmlformats.org/markup-compatibility/2006">
              <mc:Choice xmlns:v="urn:schemas-microsoft-com:vml" Requires="v">
                <p:oleObj spid="_x0000_s3083" name="公式" r:id="rId4" imgW="1714500" imgH="457200" progId="Equation.3">
                  <p:embed/>
                </p:oleObj>
              </mc:Choice>
              <mc:Fallback>
                <p:oleObj name="公式" r:id="rId4" imgW="1714500" imgH="457200" progId="Equation.3">
                  <p:embed/>
                  <p:pic>
                    <p:nvPicPr>
                      <p:cNvPr id="0" name="Picture 29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67200" y="3352800"/>
                        <a:ext cx="3822700" cy="1019175"/>
                      </a:xfrm>
                      <a:prstGeom prst="rect">
                        <a:avLst/>
                      </a:prstGeom>
                      <a:solidFill>
                        <a:schemeClr val="tx1"/>
                      </a:solidFill>
                    </p:spPr>
                  </p:pic>
                </p:oleObj>
              </mc:Fallback>
            </mc:AlternateContent>
          </a:graphicData>
        </a:graphic>
      </p:graphicFrame>
      <p:graphicFrame>
        <p:nvGraphicFramePr>
          <p:cNvPr id="2" name="Object 1"/>
          <p:cNvGraphicFramePr>
            <a:graphicFrameLocks noChangeAspect="1"/>
          </p:cNvGraphicFramePr>
          <p:nvPr>
            <p:extLst>
              <p:ext uri="{D42A27DB-BD31-4B8C-83A1-F6EECF244321}">
                <p14:modId xmlns:p14="http://schemas.microsoft.com/office/powerpoint/2010/main" val="315249114"/>
              </p:ext>
            </p:extLst>
          </p:nvPr>
        </p:nvGraphicFramePr>
        <p:xfrm>
          <a:off x="633274" y="3357583"/>
          <a:ext cx="3087687" cy="1019175"/>
        </p:xfrm>
        <a:graphic>
          <a:graphicData uri="http://schemas.openxmlformats.org/presentationml/2006/ole">
            <mc:AlternateContent xmlns:mc="http://schemas.openxmlformats.org/markup-compatibility/2006">
              <mc:Choice xmlns:v="urn:schemas-microsoft-com:vml" Requires="v">
                <p:oleObj spid="_x0000_s3084" name="公式" r:id="rId6" imgW="1384300" imgH="457200" progId="Equation.3">
                  <p:embed/>
                </p:oleObj>
              </mc:Choice>
              <mc:Fallback>
                <p:oleObj name="公式" r:id="rId6" imgW="1384300" imgH="457200" progId="Equation.3">
                  <p:embed/>
                  <p:pic>
                    <p:nvPicPr>
                      <p:cNvPr id="0" name="Picture 29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3274" y="3357583"/>
                        <a:ext cx="3087687" cy="1019175"/>
                      </a:xfrm>
                      <a:prstGeom prst="rect">
                        <a:avLst/>
                      </a:prstGeom>
                      <a:solidFill>
                        <a:schemeClr val="tx1"/>
                      </a:solidFill>
                    </p:spPr>
                  </p:pic>
                </p:oleObj>
              </mc:Fallback>
            </mc:AlternateContent>
          </a:graphicData>
        </a:graphic>
      </p:graphicFrame>
      <p:sp>
        <p:nvSpPr>
          <p:cNvPr id="4" name="TextBox 3"/>
          <p:cNvSpPr txBox="1"/>
          <p:nvPr/>
        </p:nvSpPr>
        <p:spPr>
          <a:xfrm>
            <a:off x="2069277" y="1367135"/>
            <a:ext cx="2350323" cy="461665"/>
          </a:xfrm>
          <a:prstGeom prst="rect">
            <a:avLst/>
          </a:prstGeom>
          <a:noFill/>
        </p:spPr>
        <p:txBody>
          <a:bodyPr wrap="none" rtlCol="0">
            <a:spAutoFit/>
          </a:bodyPr>
          <a:lstStyle/>
          <a:p>
            <a:r>
              <a:rPr lang="zh-CN" altLang="en-US" sz="2400" dirty="0">
                <a:solidFill>
                  <a:srgbClr val="3333FF"/>
                </a:solidFill>
                <a:latin typeface="黑体" panose="02010609060101010101" pitchFamily="49" charset="-122"/>
                <a:ea typeface="黑体" panose="02010609060101010101" pitchFamily="49" charset="-122"/>
              </a:rPr>
              <a:t>数组已逆序排好</a:t>
            </a:r>
            <a:endParaRPr lang="en-US" sz="2400" dirty="0">
              <a:solidFill>
                <a:srgbClr val="3333FF"/>
              </a:solidFill>
              <a:latin typeface="黑体" panose="02010609060101010101" pitchFamily="49" charset="-122"/>
              <a:ea typeface="黑体" panose="02010609060101010101" pitchFamily="49" charset="-122"/>
            </a:endParaRPr>
          </a:p>
        </p:txBody>
      </p:sp>
      <p:sp>
        <p:nvSpPr>
          <p:cNvPr id="10" name="Rectangle 3"/>
          <p:cNvSpPr txBox="1">
            <a:spLocks noChangeArrowheads="1"/>
          </p:cNvSpPr>
          <p:nvPr/>
        </p:nvSpPr>
        <p:spPr bwMode="auto">
          <a:xfrm>
            <a:off x="314325" y="5948860"/>
            <a:ext cx="8610600" cy="458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Wingdings" pitchFamily="2" charset="2"/>
              <a:buChar char="§"/>
              <a:defRPr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FF0000"/>
              </a:buClr>
              <a:buFont typeface="Wingdings" pitchFamily="2" charset="2"/>
              <a:buChar char="§"/>
              <a:defRPr sz="24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a:lstStyle>
          <a:p>
            <a:pPr>
              <a:spcBef>
                <a:spcPts val="0"/>
              </a:spcBef>
              <a:spcAft>
                <a:spcPts val="600"/>
              </a:spcAft>
            </a:pPr>
            <a:r>
              <a:rPr lang="en-US" sz="2400" b="1" i="1" kern="0" dirty="0"/>
              <a:t>T</a:t>
            </a:r>
            <a:r>
              <a:rPr lang="en-US" sz="2400" b="1" kern="0" dirty="0"/>
              <a:t>(</a:t>
            </a:r>
            <a:r>
              <a:rPr lang="en-US" sz="2400" b="1" i="1" kern="0" dirty="0"/>
              <a:t>n</a:t>
            </a:r>
            <a:r>
              <a:rPr lang="en-US" sz="2400" b="1" kern="0" dirty="0"/>
              <a:t>)</a:t>
            </a:r>
            <a:r>
              <a:rPr lang="zh-CN" altLang="en-US" sz="2400" kern="0" dirty="0"/>
              <a:t>表示为</a:t>
            </a:r>
            <a:r>
              <a:rPr lang="en-US" sz="2400" b="1" i="1" kern="0" dirty="0"/>
              <a:t>an</a:t>
            </a:r>
            <a:r>
              <a:rPr lang="en-US" sz="2400" b="1" kern="0" baseline="30000" dirty="0"/>
              <a:t>2</a:t>
            </a:r>
            <a:r>
              <a:rPr lang="en-US" sz="2400" b="1" kern="0" dirty="0"/>
              <a:t> + </a:t>
            </a:r>
            <a:r>
              <a:rPr lang="en-US" sz="2400" b="1" i="1" kern="0" dirty="0" err="1"/>
              <a:t>bn</a:t>
            </a:r>
            <a:r>
              <a:rPr lang="en-US" sz="2400" b="1" kern="0" dirty="0"/>
              <a:t> + </a:t>
            </a:r>
            <a:r>
              <a:rPr lang="en-US" sz="2400" b="1" i="1" kern="0" dirty="0"/>
              <a:t>c</a:t>
            </a:r>
            <a:r>
              <a:rPr lang="zh-CN" altLang="en-US" sz="2400" b="1" kern="0" dirty="0"/>
              <a:t>，其中常量</a:t>
            </a:r>
            <a:r>
              <a:rPr lang="en-US" sz="2400" b="1" i="1" kern="0" dirty="0"/>
              <a:t>a,</a:t>
            </a:r>
            <a:r>
              <a:rPr lang="en-US" sz="2400" b="1" kern="0" dirty="0"/>
              <a:t> </a:t>
            </a:r>
            <a:r>
              <a:rPr lang="en-US" sz="2400" b="1" i="1" kern="0" dirty="0"/>
              <a:t>b</a:t>
            </a:r>
            <a:r>
              <a:rPr lang="zh-CN" altLang="en-US" sz="2400" b="1" kern="0" dirty="0"/>
              <a:t>和</a:t>
            </a:r>
            <a:r>
              <a:rPr lang="en-US" sz="2400" b="1" i="1" kern="0" dirty="0"/>
              <a:t>c</a:t>
            </a:r>
            <a:r>
              <a:rPr lang="en-US" sz="2400" b="1" kern="0" dirty="0"/>
              <a:t> </a:t>
            </a:r>
            <a:r>
              <a:rPr lang="zh-CN" altLang="en-US" sz="2400" b="1" kern="0" dirty="0"/>
              <a:t>依赖于语句代价</a:t>
            </a:r>
            <a:r>
              <a:rPr lang="en-US" sz="2400" b="1" i="1" kern="0" dirty="0"/>
              <a:t>c</a:t>
            </a:r>
            <a:r>
              <a:rPr lang="en-US" sz="2400" b="1" i="1" kern="0" baseline="-25000" dirty="0"/>
              <a:t>i</a:t>
            </a:r>
            <a:endParaRPr lang="en-US" sz="2400" b="1" kern="0" dirty="0"/>
          </a:p>
        </p:txBody>
      </p:sp>
      <p:graphicFrame>
        <p:nvGraphicFramePr>
          <p:cNvPr id="11" name="Object 3"/>
          <p:cNvGraphicFramePr>
            <a:graphicFrameLocks noChangeAspect="1"/>
          </p:cNvGraphicFramePr>
          <p:nvPr>
            <p:extLst>
              <p:ext uri="{D42A27DB-BD31-4B8C-83A1-F6EECF244321}">
                <p14:modId xmlns:p14="http://schemas.microsoft.com/office/powerpoint/2010/main" val="1582376553"/>
              </p:ext>
            </p:extLst>
          </p:nvPr>
        </p:nvGraphicFramePr>
        <p:xfrm>
          <a:off x="609600" y="4424362"/>
          <a:ext cx="7499350" cy="1366838"/>
        </p:xfrm>
        <a:graphic>
          <a:graphicData uri="http://schemas.openxmlformats.org/presentationml/2006/ole">
            <mc:AlternateContent xmlns:mc="http://schemas.openxmlformats.org/markup-compatibility/2006">
              <mc:Choice xmlns:v="urn:schemas-microsoft-com:vml" Requires="v">
                <p:oleObj spid="_x0000_s3085" name="公式" r:id="rId8" imgW="3136900" imgH="571500" progId="Equation.3">
                  <p:embed/>
                </p:oleObj>
              </mc:Choice>
              <mc:Fallback>
                <p:oleObj name="公式" r:id="rId8" imgW="3136900" imgH="571500" progId="Equation.3">
                  <p:embed/>
                  <p:pic>
                    <p:nvPicPr>
                      <p:cNvPr id="0" name="Picture 29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09600" y="4424362"/>
                        <a:ext cx="7499350" cy="1366838"/>
                      </a:xfrm>
                      <a:prstGeom prst="rect">
                        <a:avLst/>
                      </a:prstGeom>
                      <a:solidFill>
                        <a:schemeClr val="tx1"/>
                      </a:solidFill>
                    </p:spPr>
                  </p:pic>
                </p:oleObj>
              </mc:Fallback>
            </mc:AlternateContent>
          </a:graphicData>
        </a:graphic>
      </p:graphicFrame>
      <p:sp>
        <p:nvSpPr>
          <p:cNvPr id="12" name="AutoShape 5"/>
          <p:cNvSpPr>
            <a:spLocks noChangeArrowheads="1"/>
          </p:cNvSpPr>
          <p:nvPr/>
        </p:nvSpPr>
        <p:spPr bwMode="auto">
          <a:xfrm>
            <a:off x="4953000" y="5486400"/>
            <a:ext cx="2016125" cy="384751"/>
          </a:xfrm>
          <a:prstGeom prst="wedgeRoundRectCallout">
            <a:avLst>
              <a:gd name="adj1" fmla="val -109260"/>
              <a:gd name="adj2" fmla="val 96727"/>
              <a:gd name="adj3" fmla="val 16667"/>
            </a:avLst>
          </a:prstGeom>
          <a:solidFill>
            <a:schemeClr val="accent1"/>
          </a:solidFill>
          <a:ln w="9525">
            <a:solidFill>
              <a:schemeClr val="tx1"/>
            </a:solidFill>
            <a:miter lim="800000"/>
            <a:headEnd/>
            <a:tailEnd/>
          </a:ln>
        </p:spPr>
        <p:txBody>
          <a:bodyPr/>
          <a:lstStyle>
            <a:lvl1pPr>
              <a:spcBef>
                <a:spcPct val="20000"/>
              </a:spcBef>
              <a:buClr>
                <a:schemeClr val="folHlink"/>
              </a:buClr>
              <a:buSzPct val="60000"/>
              <a:buFont typeface="Wingdings" panose="05000000000000000000" pitchFamily="2" charset="2"/>
              <a:buChar char="n"/>
              <a:defRPr sz="3200" b="1">
                <a:solidFill>
                  <a:schemeClr val="tx1"/>
                </a:solidFill>
                <a:latin typeface="华文新魏" panose="02010800040101010101" pitchFamily="2" charset="-122"/>
                <a:ea typeface="华文新魏" panose="02010800040101010101" pitchFamily="2" charset="-122"/>
              </a:defRPr>
            </a:lvl1pPr>
            <a:lvl2pPr marL="742950" indent="-285750">
              <a:spcBef>
                <a:spcPct val="20000"/>
              </a:spcBef>
              <a:buClr>
                <a:schemeClr val="hlink"/>
              </a:buClr>
              <a:buSzPct val="55000"/>
              <a:buFont typeface="Wingdings" panose="05000000000000000000" pitchFamily="2" charset="2"/>
              <a:buChar char="n"/>
              <a:defRPr sz="2800" b="1">
                <a:solidFill>
                  <a:schemeClr val="tx1"/>
                </a:solidFill>
                <a:latin typeface="华文新魏" panose="02010800040101010101" pitchFamily="2" charset="-122"/>
                <a:ea typeface="华文新魏" panose="02010800040101010101" pitchFamily="2" charset="-122"/>
              </a:defRPr>
            </a:lvl2pPr>
            <a:lvl3pPr marL="1143000" indent="-228600">
              <a:spcBef>
                <a:spcPct val="20000"/>
              </a:spcBef>
              <a:buClr>
                <a:schemeClr val="folHlink"/>
              </a:buClr>
              <a:buSzPct val="50000"/>
              <a:buFont typeface="Wingdings" panose="05000000000000000000" pitchFamily="2" charset="2"/>
              <a:buChar char="n"/>
              <a:defRPr sz="2400" b="1">
                <a:solidFill>
                  <a:schemeClr val="tx1"/>
                </a:solidFill>
                <a:latin typeface="华文新魏" panose="02010800040101010101" pitchFamily="2" charset="-122"/>
                <a:ea typeface="华文新魏" panose="02010800040101010101" pitchFamily="2" charset="-122"/>
              </a:defRPr>
            </a:lvl3pPr>
            <a:lvl4pPr marL="1600200" indent="-228600">
              <a:spcBef>
                <a:spcPct val="20000"/>
              </a:spcBef>
              <a:buClr>
                <a:schemeClr val="accent2"/>
              </a:buClr>
              <a:buSzPct val="55000"/>
              <a:buFont typeface="Wingdings" panose="05000000000000000000" pitchFamily="2" charset="2"/>
              <a:buChar char="n"/>
              <a:defRPr sz="2000" b="1">
                <a:solidFill>
                  <a:schemeClr val="tx1"/>
                </a:solidFill>
                <a:latin typeface="华文新魏" panose="02010800040101010101" pitchFamily="2" charset="-122"/>
                <a:ea typeface="华文新魏" panose="02010800040101010101" pitchFamily="2" charset="-122"/>
              </a:defRPr>
            </a:lvl4pPr>
            <a:lvl5pPr marL="2057400" indent="-228600">
              <a:spcBef>
                <a:spcPct val="20000"/>
              </a:spcBef>
              <a:buClr>
                <a:schemeClr val="accent1"/>
              </a:buClr>
              <a:buSzPct val="50000"/>
              <a:buFont typeface="Wingdings" panose="05000000000000000000" pitchFamily="2" charset="2"/>
              <a:buChar char="n"/>
              <a:defRPr sz="2000" b="1">
                <a:solidFill>
                  <a:schemeClr val="tx1"/>
                </a:solidFill>
                <a:latin typeface="华文新魏" panose="02010800040101010101" pitchFamily="2" charset="-122"/>
                <a:ea typeface="华文新魏" panose="0201080004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华文新魏" panose="02010800040101010101" pitchFamily="2" charset="-122"/>
                <a:ea typeface="华文新魏" panose="0201080004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华文新魏" panose="02010800040101010101" pitchFamily="2" charset="-122"/>
                <a:ea typeface="华文新魏" panose="0201080004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华文新魏" panose="02010800040101010101" pitchFamily="2" charset="-122"/>
                <a:ea typeface="华文新魏" panose="0201080004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b="1">
                <a:solidFill>
                  <a:schemeClr val="tx1"/>
                </a:solidFill>
                <a:latin typeface="华文新魏" panose="02010800040101010101" pitchFamily="2" charset="-122"/>
                <a:ea typeface="华文新魏" panose="02010800040101010101" pitchFamily="2" charset="-122"/>
              </a:defRPr>
            </a:lvl9pPr>
          </a:lstStyle>
          <a:p>
            <a:pPr algn="ctr" eaLnBrk="1" hangingPunct="1">
              <a:spcBef>
                <a:spcPct val="0"/>
              </a:spcBef>
              <a:buClrTx/>
              <a:buSzTx/>
              <a:buFontTx/>
              <a:buNone/>
            </a:pPr>
            <a:r>
              <a:rPr lang="zh-CN" altLang="en-US" sz="1800" dirty="0">
                <a:solidFill>
                  <a:schemeClr val="bg2"/>
                </a:solidFill>
                <a:latin typeface="Tahoma" panose="020B0604030504040204" pitchFamily="34" charset="0"/>
                <a:ea typeface="宋体" panose="02010600030101010101" pitchFamily="2" charset="-122"/>
              </a:rPr>
              <a:t>二次函数</a:t>
            </a:r>
          </a:p>
        </p:txBody>
      </p:sp>
    </p:spTree>
    <p:extLst>
      <p:ext uri="{BB962C8B-B14F-4D97-AF65-F5344CB8AC3E}">
        <p14:creationId xmlns:p14="http://schemas.microsoft.com/office/powerpoint/2010/main" val="2812119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17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17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fade">
                                      <p:cBhvr>
                                        <p:cTn id="33" dur="2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1" grpId="0" build="p"/>
      <p:bldP spid="4" grpId="0"/>
      <p:bldP spid="10" grpId="0" build="p"/>
      <p:bldP spid="12"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3400" y="76200"/>
            <a:ext cx="7772400" cy="838200"/>
          </a:xfrm>
        </p:spPr>
        <p:txBody>
          <a:bodyPr/>
          <a:lstStyle/>
          <a:p>
            <a:r>
              <a:rPr lang="en-US" altLang="zh-CN" sz="3600" dirty="0"/>
              <a:t>1.2 </a:t>
            </a:r>
            <a:r>
              <a:rPr lang="zh-CN" altLang="en-US" sz="3600" dirty="0"/>
              <a:t>分析插入排序算法</a:t>
            </a:r>
            <a:r>
              <a:rPr lang="en-US" altLang="zh-CN" sz="3600" dirty="0"/>
              <a:t> (7)</a:t>
            </a:r>
            <a:endParaRPr lang="zh-CN" altLang="en-US" sz="3600" dirty="0"/>
          </a:p>
        </p:txBody>
      </p:sp>
      <p:sp>
        <p:nvSpPr>
          <p:cNvPr id="3" name="内容占位符 2"/>
          <p:cNvSpPr>
            <a:spLocks noGrp="1"/>
          </p:cNvSpPr>
          <p:nvPr>
            <p:ph idx="1"/>
          </p:nvPr>
        </p:nvSpPr>
        <p:spPr>
          <a:xfrm>
            <a:off x="685800" y="1600200"/>
            <a:ext cx="7772400" cy="4495800"/>
          </a:xfrm>
          <a:prstGeom prst="rect">
            <a:avLst/>
          </a:prstGeom>
        </p:spPr>
        <p:txBody>
          <a:bodyPr/>
          <a:lstStyle/>
          <a:p>
            <a:r>
              <a:rPr lang="zh-CN" altLang="en-US" b="1" dirty="0">
                <a:solidFill>
                  <a:srgbClr val="3333FF"/>
                </a:solidFill>
                <a:latin typeface="黑体" panose="02010609060101010101" pitchFamily="49" charset="-122"/>
                <a:ea typeface="黑体" panose="02010609060101010101" pitchFamily="49" charset="-122"/>
              </a:rPr>
              <a:t>平均情况：不同的比较次数等概率出现</a:t>
            </a:r>
            <a:endParaRPr lang="en-US" altLang="zh-CN" b="1" dirty="0">
              <a:solidFill>
                <a:srgbClr val="3333FF"/>
              </a:solidFill>
              <a:latin typeface="黑体" panose="02010609060101010101" pitchFamily="49" charset="-122"/>
              <a:ea typeface="黑体" panose="02010609060101010101" pitchFamily="49" charset="-122"/>
            </a:endParaRPr>
          </a:p>
          <a:p>
            <a:r>
              <a:rPr lang="en-US" altLang="zh-CN" b="1" i="1" dirty="0" err="1"/>
              <a:t>t</a:t>
            </a:r>
            <a:r>
              <a:rPr lang="en-US" altLang="zh-CN" b="1" i="1" baseline="-25000" dirty="0" err="1"/>
              <a:t>j</a:t>
            </a:r>
            <a:r>
              <a:rPr lang="zh-CN" altLang="en-US" b="1" dirty="0"/>
              <a:t>理解为随机变量</a:t>
            </a:r>
            <a:endParaRPr lang="en-US" altLang="zh-CN" b="1" dirty="0"/>
          </a:p>
          <a:p>
            <a:endParaRPr lang="en-US" altLang="zh-CN" b="1" dirty="0"/>
          </a:p>
          <a:p>
            <a:endParaRPr lang="en-US" altLang="zh-CN" b="1" dirty="0"/>
          </a:p>
          <a:p>
            <a:endParaRPr lang="en-US" altLang="zh-CN" b="1" dirty="0"/>
          </a:p>
          <a:p>
            <a:r>
              <a:rPr lang="zh-CN" altLang="en-US" b="1" dirty="0"/>
              <a:t>参看最坏情况下</a:t>
            </a:r>
            <a:r>
              <a:rPr lang="en-US" altLang="zh-CN" b="1" i="1" dirty="0" err="1"/>
              <a:t>t</a:t>
            </a:r>
            <a:r>
              <a:rPr lang="en-US" altLang="zh-CN" b="1" i="1" baseline="-25000" dirty="0" err="1"/>
              <a:t>j</a:t>
            </a:r>
            <a:r>
              <a:rPr lang="en-US" altLang="zh-CN" b="1" dirty="0"/>
              <a:t> = </a:t>
            </a:r>
            <a:r>
              <a:rPr lang="en-US" altLang="zh-CN" b="1" i="1" dirty="0"/>
              <a:t>j </a:t>
            </a:r>
            <a:r>
              <a:rPr lang="zh-CN" altLang="en-US" b="1" dirty="0"/>
              <a:t>，</a:t>
            </a:r>
            <a:r>
              <a:rPr lang="en-US" altLang="zh-CN" b="1" i="1" dirty="0"/>
              <a:t>T</a:t>
            </a:r>
            <a:r>
              <a:rPr lang="en-US" altLang="zh-CN" b="1" dirty="0"/>
              <a:t>(</a:t>
            </a:r>
            <a:r>
              <a:rPr lang="en-US" altLang="zh-CN" b="1" i="1" dirty="0"/>
              <a:t>n</a:t>
            </a:r>
            <a:r>
              <a:rPr lang="en-US" altLang="zh-CN" b="1" dirty="0"/>
              <a:t>)</a:t>
            </a:r>
            <a:r>
              <a:rPr lang="zh-CN" altLang="en-US" b="1" dirty="0"/>
              <a:t>表示为</a:t>
            </a:r>
            <a:r>
              <a:rPr lang="en-US" altLang="zh-CN" b="1" i="1" dirty="0"/>
              <a:t>an</a:t>
            </a:r>
            <a:r>
              <a:rPr lang="en-US" altLang="zh-CN" b="1" baseline="30000" dirty="0"/>
              <a:t>2</a:t>
            </a:r>
            <a:r>
              <a:rPr lang="en-US" altLang="zh-CN" b="1" dirty="0"/>
              <a:t> + </a:t>
            </a:r>
            <a:r>
              <a:rPr lang="en-US" altLang="zh-CN" b="1" i="1" dirty="0" err="1"/>
              <a:t>bn</a:t>
            </a:r>
            <a:r>
              <a:rPr lang="en-US" altLang="zh-CN" b="1" dirty="0"/>
              <a:t> + </a:t>
            </a:r>
            <a:r>
              <a:rPr lang="en-US" altLang="zh-CN" b="1" i="1" dirty="0"/>
              <a:t>c</a:t>
            </a:r>
            <a:r>
              <a:rPr lang="en-US" altLang="zh-CN" b="1" dirty="0"/>
              <a:t> </a:t>
            </a:r>
            <a:r>
              <a:rPr lang="zh-CN" altLang="en-US" b="1" dirty="0"/>
              <a:t>，则平均情况下的运行时间仍是</a:t>
            </a:r>
            <a:r>
              <a:rPr lang="en-US" altLang="zh-CN" b="1" dirty="0"/>
              <a:t>n</a:t>
            </a:r>
            <a:r>
              <a:rPr lang="zh-CN" altLang="en-US" b="1" dirty="0"/>
              <a:t>的二次函数</a:t>
            </a:r>
          </a:p>
          <a:p>
            <a:endParaRPr lang="zh-CN" altLang="en-US" dirty="0"/>
          </a:p>
        </p:txBody>
      </p:sp>
      <p:graphicFrame>
        <p:nvGraphicFramePr>
          <p:cNvPr id="134146" name="Object 2"/>
          <p:cNvGraphicFramePr>
            <a:graphicFrameLocks noChangeAspect="1"/>
          </p:cNvGraphicFramePr>
          <p:nvPr>
            <p:extLst>
              <p:ext uri="{D42A27DB-BD31-4B8C-83A1-F6EECF244321}">
                <p14:modId xmlns:p14="http://schemas.microsoft.com/office/powerpoint/2010/main" val="2022661023"/>
              </p:ext>
            </p:extLst>
          </p:nvPr>
        </p:nvGraphicFramePr>
        <p:xfrm>
          <a:off x="1143000" y="2743200"/>
          <a:ext cx="4926012" cy="931863"/>
        </p:xfrm>
        <a:graphic>
          <a:graphicData uri="http://schemas.openxmlformats.org/presentationml/2006/ole">
            <mc:AlternateContent xmlns:mc="http://schemas.openxmlformats.org/markup-compatibility/2006">
              <mc:Choice xmlns:v="urn:schemas-microsoft-com:vml" Requires="v">
                <p:oleObj spid="_x0000_s4101" name="Equation" r:id="rId3" imgW="2209800" imgH="419100" progId="Equation.DSMT4">
                  <p:embed/>
                </p:oleObj>
              </mc:Choice>
              <mc:Fallback>
                <p:oleObj name="Equation" r:id="rId3" imgW="2209800" imgH="419100" progId="Equation.DSMT4">
                  <p:embed/>
                  <p:pic>
                    <p:nvPicPr>
                      <p:cNvPr id="0" name="Picture 2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3000" y="2743200"/>
                        <a:ext cx="4926012" cy="931863"/>
                      </a:xfrm>
                      <a:prstGeom prst="rect">
                        <a:avLst/>
                      </a:prstGeom>
                      <a:solidFill>
                        <a:schemeClr val="tx1"/>
                      </a:solidFill>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41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idx="4294967295"/>
          </p:nvPr>
        </p:nvSpPr>
        <p:spPr>
          <a:xfrm>
            <a:off x="381000" y="76200"/>
            <a:ext cx="7772400" cy="838200"/>
          </a:xfrm>
        </p:spPr>
        <p:txBody>
          <a:bodyPr/>
          <a:lstStyle/>
          <a:p>
            <a:r>
              <a:rPr lang="en-US" altLang="zh-CN" sz="3600" dirty="0"/>
              <a:t>1.2 </a:t>
            </a:r>
            <a:r>
              <a:rPr lang="zh-CN" altLang="en-US" sz="3600" dirty="0"/>
              <a:t>分析插入排序算法</a:t>
            </a:r>
            <a:r>
              <a:rPr lang="en-US" altLang="zh-CN" sz="3600" dirty="0"/>
              <a:t> (8)</a:t>
            </a:r>
            <a:endParaRPr lang="en-US" sz="3600" b="1" dirty="0">
              <a:solidFill>
                <a:srgbClr val="0000CC"/>
              </a:solidFill>
            </a:endParaRPr>
          </a:p>
        </p:txBody>
      </p:sp>
      <p:sp>
        <p:nvSpPr>
          <p:cNvPr id="7171" name="Rectangle 3"/>
          <p:cNvSpPr>
            <a:spLocks noGrp="1" noChangeArrowheads="1"/>
          </p:cNvSpPr>
          <p:nvPr>
            <p:ph type="body" idx="4294967295"/>
          </p:nvPr>
        </p:nvSpPr>
        <p:spPr>
          <a:xfrm>
            <a:off x="381000" y="1371600"/>
            <a:ext cx="8763000" cy="5257800"/>
          </a:xfrm>
        </p:spPr>
        <p:txBody>
          <a:bodyPr>
            <a:normAutofit/>
          </a:bodyPr>
          <a:lstStyle/>
          <a:p>
            <a:pPr marL="0" indent="0">
              <a:buNone/>
            </a:pPr>
            <a:r>
              <a:rPr lang="zh-CN" altLang="en-US" b="1" dirty="0">
                <a:solidFill>
                  <a:srgbClr val="3333FF"/>
                </a:solidFill>
                <a:latin typeface="黑体" panose="02010609060101010101" pitchFamily="49" charset="-122"/>
                <a:ea typeface="黑体" panose="02010609060101010101" pitchFamily="49" charset="-122"/>
              </a:rPr>
              <a:t>最坏情况与平均情况分析：</a:t>
            </a:r>
            <a:endParaRPr lang="en-US" b="1" i="1" dirty="0">
              <a:solidFill>
                <a:srgbClr val="3333FF"/>
              </a:solidFill>
              <a:latin typeface="黑体" panose="02010609060101010101" pitchFamily="49" charset="-122"/>
              <a:ea typeface="黑体" panose="02010609060101010101" pitchFamily="49" charset="-122"/>
            </a:endParaRPr>
          </a:p>
          <a:p>
            <a:pPr>
              <a:spcBef>
                <a:spcPts val="1200"/>
              </a:spcBef>
            </a:pPr>
            <a:r>
              <a:rPr lang="zh-CN" altLang="en-US" b="1" dirty="0"/>
              <a:t>通常关心最坏情况运行时间：</a:t>
            </a:r>
            <a:endParaRPr lang="en-US" b="1" dirty="0"/>
          </a:p>
          <a:p>
            <a:pPr marL="685800" lvl="1">
              <a:spcBef>
                <a:spcPts val="1200"/>
              </a:spcBef>
            </a:pPr>
            <a:r>
              <a:rPr lang="zh-CN" altLang="en-US" sz="2200" b="1" dirty="0"/>
              <a:t>算法的最坏情况运行时间给出了任何输入的运行时间的一个</a:t>
            </a:r>
            <a:r>
              <a:rPr lang="zh-CN" altLang="en-US" sz="2200" b="1" dirty="0">
                <a:solidFill>
                  <a:srgbClr val="CC3300"/>
                </a:solidFill>
              </a:rPr>
              <a:t>上界</a:t>
            </a:r>
            <a:endParaRPr lang="en-US" sz="2200" b="1" dirty="0">
              <a:solidFill>
                <a:srgbClr val="CC3300"/>
              </a:solidFill>
            </a:endParaRPr>
          </a:p>
          <a:p>
            <a:pPr marL="685800" lvl="1">
              <a:spcBef>
                <a:spcPts val="1200"/>
              </a:spcBef>
            </a:pPr>
            <a:r>
              <a:rPr lang="zh-CN" altLang="en-US" sz="2200" b="1" dirty="0"/>
              <a:t>对某些算法，最坏情况经常出现</a:t>
            </a:r>
            <a:endParaRPr lang="en-US" sz="2200" b="1" dirty="0"/>
          </a:p>
          <a:p>
            <a:pPr marL="685800" lvl="1">
              <a:spcBef>
                <a:spcPts val="1200"/>
              </a:spcBef>
            </a:pPr>
            <a:r>
              <a:rPr lang="zh-CN" altLang="en-US" sz="2200" b="1" dirty="0"/>
              <a:t>有时定义平均情况较为困难</a:t>
            </a:r>
            <a:endParaRPr lang="en-US" sz="2200" b="1" dirty="0"/>
          </a:p>
          <a:p>
            <a:pPr marL="685800" lvl="1">
              <a:spcBef>
                <a:spcPts val="1200"/>
              </a:spcBef>
            </a:pPr>
            <a:r>
              <a:rPr lang="zh-CN" altLang="en-US" sz="2200" b="1" dirty="0"/>
              <a:t>平均情况的时间复杂度往往与最坏情况一样</a:t>
            </a:r>
            <a:endParaRPr lang="en-US" sz="2200" b="1" dirty="0"/>
          </a:p>
          <a:p>
            <a:pPr marL="400050" lvl="1" indent="0">
              <a:spcBef>
                <a:spcPts val="1200"/>
              </a:spcBef>
              <a:buNone/>
            </a:pPr>
            <a:r>
              <a:rPr lang="zh-CN" altLang="en-US" sz="2200" b="1" dirty="0"/>
              <a:t>例子</a:t>
            </a:r>
            <a:r>
              <a:rPr lang="en-US" sz="2200" b="1" dirty="0"/>
              <a:t>: </a:t>
            </a:r>
            <a:r>
              <a:rPr lang="zh-CN" altLang="en-US" sz="2200" b="1" dirty="0"/>
              <a:t>对插入排序而言，平均情况运行时间仍是</a:t>
            </a:r>
            <a:r>
              <a:rPr lang="en-US" sz="2200" b="1" i="1" dirty="0"/>
              <a:t>n</a:t>
            </a:r>
            <a:r>
              <a:rPr lang="zh-CN" altLang="en-US" sz="2200" b="1" dirty="0"/>
              <a:t>的二次函数</a:t>
            </a:r>
            <a:endParaRPr lang="en-US" altLang="zh-CN" sz="2200" b="1" dirty="0"/>
          </a:p>
          <a:p>
            <a:pPr>
              <a:lnSpc>
                <a:spcPct val="90000"/>
              </a:lnSpc>
              <a:spcBef>
                <a:spcPts val="1200"/>
              </a:spcBef>
            </a:pPr>
            <a:r>
              <a:rPr lang="zh-CN" altLang="en-US" b="1" dirty="0"/>
              <a:t>平均情况分析：</a:t>
            </a:r>
            <a:endParaRPr lang="en-US" altLang="zh-CN" b="1" dirty="0"/>
          </a:p>
          <a:p>
            <a:pPr marL="685800" lvl="1">
              <a:lnSpc>
                <a:spcPct val="90000"/>
              </a:lnSpc>
              <a:spcBef>
                <a:spcPts val="1200"/>
              </a:spcBef>
            </a:pPr>
            <a:r>
              <a:rPr lang="zh-CN" altLang="en-US" sz="2200" b="1" dirty="0"/>
              <a:t>通常假定一个特定规模下的所有输入的</a:t>
            </a:r>
            <a:r>
              <a:rPr lang="zh-CN" altLang="en-US" sz="2200" b="1" dirty="0">
                <a:latin typeface="宋体" panose="02010600030101010101" pitchFamily="2" charset="-122"/>
                <a:ea typeface="宋体" panose="02010600030101010101" pitchFamily="2" charset="-122"/>
              </a:rPr>
              <a:t>“平均性”</a:t>
            </a:r>
            <a:r>
              <a:rPr lang="zh-CN" altLang="en-US" sz="2200" b="1" dirty="0"/>
              <a:t>都是一样的</a:t>
            </a:r>
          </a:p>
          <a:p>
            <a:pPr marL="685800" lvl="1">
              <a:lnSpc>
                <a:spcPct val="90000"/>
              </a:lnSpc>
              <a:spcBef>
                <a:spcPts val="1200"/>
              </a:spcBef>
            </a:pPr>
            <a:r>
              <a:rPr lang="zh-CN" altLang="en-US" sz="2200" b="1" dirty="0"/>
              <a:t>也可以采用随机算法强制达到平均。</a:t>
            </a:r>
          </a:p>
          <a:p>
            <a:pPr marL="400050" lvl="1" indent="0">
              <a:buNone/>
            </a:pPr>
            <a:endParaRPr lang="en-US" sz="2000" b="1" dirty="0"/>
          </a:p>
        </p:txBody>
      </p:sp>
    </p:spTree>
    <p:extLst>
      <p:ext uri="{BB962C8B-B14F-4D97-AF65-F5344CB8AC3E}">
        <p14:creationId xmlns:p14="http://schemas.microsoft.com/office/powerpoint/2010/main" val="23575840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3"/>
          <p:cNvSpPr txBox="1">
            <a:spLocks noChangeArrowheads="1"/>
          </p:cNvSpPr>
          <p:nvPr/>
        </p:nvSpPr>
        <p:spPr bwMode="auto">
          <a:xfrm>
            <a:off x="457200" y="1447800"/>
            <a:ext cx="8305800" cy="487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Wingdings" pitchFamily="2" charset="2"/>
              <a:buChar char="§"/>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rgbClr val="FF0000"/>
              </a:buClr>
              <a:buFont typeface="Wingdings" pitchFamily="2" charset="2"/>
              <a:buChar char="§"/>
              <a:defRPr sz="2400" b="1">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a:lstStyle>
          <a:p>
            <a:pPr>
              <a:lnSpc>
                <a:spcPct val="120000"/>
              </a:lnSpc>
              <a:spcBef>
                <a:spcPts val="600"/>
              </a:spcBef>
            </a:pPr>
            <a:r>
              <a:rPr lang="zh-CN" altLang="en-US" sz="2400" kern="0" dirty="0"/>
              <a:t>算法复杂性 </a:t>
            </a:r>
            <a:r>
              <a:rPr lang="en-US" altLang="zh-CN" sz="2400" kern="0" dirty="0"/>
              <a:t>= </a:t>
            </a:r>
            <a:r>
              <a:rPr lang="zh-CN" altLang="en-US" sz="2400" kern="0" dirty="0"/>
              <a:t>算法所需要的计算机资源；</a:t>
            </a:r>
          </a:p>
          <a:p>
            <a:pPr>
              <a:lnSpc>
                <a:spcPct val="120000"/>
              </a:lnSpc>
              <a:spcBef>
                <a:spcPts val="600"/>
              </a:spcBef>
            </a:pPr>
            <a:r>
              <a:rPr lang="zh-CN" altLang="en-US" sz="2400" kern="0" dirty="0"/>
              <a:t>算法的时间复杂性</a:t>
            </a:r>
            <a:r>
              <a:rPr lang="en-US" altLang="zh-CN" sz="2400" i="1" kern="0" dirty="0"/>
              <a:t>T</a:t>
            </a:r>
            <a:r>
              <a:rPr lang="en-US" altLang="zh-CN" sz="2400" kern="0" dirty="0"/>
              <a:t>(</a:t>
            </a:r>
            <a:r>
              <a:rPr lang="en-US" altLang="zh-CN" sz="2400" i="1" kern="0" dirty="0"/>
              <a:t>n</a:t>
            </a:r>
            <a:r>
              <a:rPr lang="en-US" altLang="zh-CN" sz="2400" kern="0" dirty="0"/>
              <a:t>)</a:t>
            </a:r>
            <a:r>
              <a:rPr lang="zh-CN" altLang="en-US" sz="2400" kern="0" dirty="0"/>
              <a:t>，其中</a:t>
            </a:r>
            <a:r>
              <a:rPr lang="en-US" altLang="zh-CN" sz="2400" i="1" kern="0" dirty="0"/>
              <a:t>n</a:t>
            </a:r>
            <a:r>
              <a:rPr lang="zh-CN" altLang="en-US" sz="2400" kern="0" dirty="0"/>
              <a:t>是问题的输入规模。</a:t>
            </a:r>
            <a:endParaRPr lang="en-US" altLang="zh-CN" sz="2400" kern="0" dirty="0"/>
          </a:p>
          <a:p>
            <a:pPr lvl="1">
              <a:lnSpc>
                <a:spcPct val="120000"/>
              </a:lnSpc>
              <a:spcBef>
                <a:spcPts val="600"/>
              </a:spcBef>
            </a:pPr>
            <a:r>
              <a:rPr lang="zh-CN" altLang="en-US" sz="2000" dirty="0">
                <a:solidFill>
                  <a:srgbClr val="3907F1"/>
                </a:solidFill>
                <a:latin typeface="黑体" panose="02010609060101010101" pitchFamily="49" charset="-122"/>
                <a:ea typeface="黑体" panose="02010609060101010101" pitchFamily="49" charset="-122"/>
              </a:rPr>
              <a:t>最坏情况</a:t>
            </a:r>
            <a:r>
              <a:rPr lang="zh-CN" altLang="en-US" sz="2000" dirty="0"/>
              <a:t>下的时间复杂性</a:t>
            </a:r>
          </a:p>
          <a:p>
            <a:pPr marL="457200" lvl="1" indent="0">
              <a:lnSpc>
                <a:spcPct val="120000"/>
              </a:lnSpc>
              <a:spcBef>
                <a:spcPts val="600"/>
              </a:spcBef>
              <a:buNone/>
            </a:pPr>
            <a:r>
              <a:rPr lang="zh-CN" altLang="en-US" sz="2000" i="1" dirty="0"/>
              <a:t>     </a:t>
            </a:r>
            <a:r>
              <a:rPr lang="en-US" altLang="zh-CN" sz="2000" i="1" dirty="0" err="1"/>
              <a:t>T</a:t>
            </a:r>
            <a:r>
              <a:rPr lang="en-US" altLang="zh-CN" sz="2000" baseline="-25000" dirty="0" err="1"/>
              <a:t>max</a:t>
            </a:r>
            <a:r>
              <a:rPr lang="en-US" altLang="zh-CN" sz="2000" dirty="0"/>
              <a:t>(</a:t>
            </a:r>
            <a:r>
              <a:rPr lang="en-US" altLang="zh-CN" sz="2000" i="1" dirty="0"/>
              <a:t>n</a:t>
            </a:r>
            <a:r>
              <a:rPr lang="en-US" altLang="zh-CN" sz="2000" dirty="0"/>
              <a:t>) = max{ </a:t>
            </a:r>
            <a:r>
              <a:rPr lang="en-US" altLang="zh-CN" sz="2000" i="1" dirty="0"/>
              <a:t>T</a:t>
            </a:r>
            <a:r>
              <a:rPr lang="en-US" altLang="zh-CN" sz="2000" dirty="0"/>
              <a:t>(I) | size(I)=</a:t>
            </a:r>
            <a:r>
              <a:rPr lang="en-US" altLang="zh-CN" sz="2000" i="1" dirty="0"/>
              <a:t>n </a:t>
            </a:r>
            <a:r>
              <a:rPr lang="en-US" altLang="zh-CN" sz="2000" dirty="0"/>
              <a:t>}</a:t>
            </a:r>
          </a:p>
          <a:p>
            <a:pPr lvl="1">
              <a:lnSpc>
                <a:spcPct val="120000"/>
              </a:lnSpc>
              <a:spcBef>
                <a:spcPts val="600"/>
              </a:spcBef>
            </a:pPr>
            <a:r>
              <a:rPr lang="zh-CN" altLang="en-US" sz="2000" dirty="0">
                <a:solidFill>
                  <a:srgbClr val="3907F1"/>
                </a:solidFill>
                <a:latin typeface="黑体" panose="02010609060101010101" pitchFamily="49" charset="-122"/>
                <a:ea typeface="黑体" panose="02010609060101010101" pitchFamily="49" charset="-122"/>
              </a:rPr>
              <a:t>最好情况</a:t>
            </a:r>
            <a:r>
              <a:rPr lang="zh-CN" altLang="en-US" sz="2000" dirty="0"/>
              <a:t>下的时间复杂性</a:t>
            </a:r>
          </a:p>
          <a:p>
            <a:pPr marL="457200" lvl="1" indent="0">
              <a:lnSpc>
                <a:spcPct val="120000"/>
              </a:lnSpc>
              <a:spcBef>
                <a:spcPts val="600"/>
              </a:spcBef>
              <a:buNone/>
            </a:pPr>
            <a:r>
              <a:rPr lang="zh-CN" altLang="en-US" sz="2000" i="1" dirty="0"/>
              <a:t>     </a:t>
            </a:r>
            <a:r>
              <a:rPr lang="en-US" altLang="zh-CN" sz="2000" i="1" dirty="0" err="1"/>
              <a:t>T</a:t>
            </a:r>
            <a:r>
              <a:rPr lang="en-US" altLang="zh-CN" sz="2000" baseline="-25000" dirty="0" err="1"/>
              <a:t>min</a:t>
            </a:r>
            <a:r>
              <a:rPr lang="en-US" altLang="zh-CN" sz="2000" dirty="0"/>
              <a:t>(</a:t>
            </a:r>
            <a:r>
              <a:rPr lang="en-US" altLang="zh-CN" sz="2000" i="1" dirty="0"/>
              <a:t>n</a:t>
            </a:r>
            <a:r>
              <a:rPr lang="en-US" altLang="zh-CN" sz="2000" dirty="0"/>
              <a:t>) = min{ </a:t>
            </a:r>
            <a:r>
              <a:rPr lang="en-US" altLang="zh-CN" sz="2000" i="1" dirty="0"/>
              <a:t>T</a:t>
            </a:r>
            <a:r>
              <a:rPr lang="en-US" altLang="zh-CN" sz="2000" dirty="0"/>
              <a:t>(I) | size(I)=</a:t>
            </a:r>
            <a:r>
              <a:rPr lang="en-US" altLang="zh-CN" sz="2000" i="1" dirty="0"/>
              <a:t>n </a:t>
            </a:r>
            <a:r>
              <a:rPr lang="en-US" altLang="zh-CN" sz="2000" dirty="0"/>
              <a:t>}</a:t>
            </a:r>
          </a:p>
          <a:p>
            <a:pPr lvl="1">
              <a:lnSpc>
                <a:spcPct val="120000"/>
              </a:lnSpc>
              <a:spcBef>
                <a:spcPts val="600"/>
              </a:spcBef>
            </a:pPr>
            <a:r>
              <a:rPr lang="zh-CN" altLang="en-US" sz="2000" dirty="0">
                <a:solidFill>
                  <a:srgbClr val="3907F1"/>
                </a:solidFill>
                <a:latin typeface="黑体" panose="02010609060101010101" pitchFamily="49" charset="-122"/>
                <a:ea typeface="黑体" panose="02010609060101010101" pitchFamily="49" charset="-122"/>
              </a:rPr>
              <a:t>平均情况</a:t>
            </a:r>
            <a:r>
              <a:rPr lang="zh-CN" altLang="en-US" sz="2000" dirty="0"/>
              <a:t>下的时间复杂性</a:t>
            </a:r>
            <a:endParaRPr lang="en-US" altLang="zh-CN" sz="2000" dirty="0"/>
          </a:p>
          <a:p>
            <a:pPr marL="457200" lvl="1" indent="0">
              <a:lnSpc>
                <a:spcPct val="120000"/>
              </a:lnSpc>
              <a:spcBef>
                <a:spcPts val="600"/>
              </a:spcBef>
              <a:buNone/>
            </a:pPr>
            <a:r>
              <a:rPr lang="en-US" altLang="zh-CN" sz="2000" i="1" dirty="0"/>
              <a:t>   </a:t>
            </a:r>
            <a:r>
              <a:rPr lang="zh-CN" altLang="en-US" sz="2000" i="1" dirty="0"/>
              <a:t>  </a:t>
            </a:r>
            <a:r>
              <a:rPr lang="en-US" altLang="zh-CN" sz="2000" i="1" dirty="0" err="1"/>
              <a:t>T</a:t>
            </a:r>
            <a:r>
              <a:rPr lang="en-US" altLang="zh-CN" sz="2000" baseline="-25000" dirty="0" err="1"/>
              <a:t>avg</a:t>
            </a:r>
            <a:r>
              <a:rPr lang="en-US" altLang="zh-CN" sz="2000" dirty="0"/>
              <a:t>(</a:t>
            </a:r>
            <a:r>
              <a:rPr lang="en-US" altLang="zh-CN" sz="2000" i="1" dirty="0"/>
              <a:t>n</a:t>
            </a:r>
            <a:r>
              <a:rPr lang="en-US" altLang="zh-CN" sz="2000" dirty="0"/>
              <a:t>) =</a:t>
            </a:r>
          </a:p>
          <a:p>
            <a:pPr marL="457200" lvl="1" indent="0">
              <a:lnSpc>
                <a:spcPct val="120000"/>
              </a:lnSpc>
              <a:spcBef>
                <a:spcPts val="1800"/>
              </a:spcBef>
              <a:buNone/>
            </a:pPr>
            <a:r>
              <a:rPr lang="zh-CN" altLang="en-US" sz="2000" dirty="0"/>
              <a:t>    其中</a:t>
            </a:r>
            <a:r>
              <a:rPr lang="en-US" altLang="zh-CN" sz="2000" i="1" dirty="0"/>
              <a:t>I</a:t>
            </a:r>
            <a:r>
              <a:rPr lang="zh-CN" altLang="en-US" sz="2000" dirty="0"/>
              <a:t>是问题的规模为</a:t>
            </a:r>
            <a:r>
              <a:rPr lang="en-US" altLang="zh-CN" sz="2000" i="1" dirty="0"/>
              <a:t>n</a:t>
            </a:r>
            <a:r>
              <a:rPr lang="zh-CN" altLang="en-US" sz="2000" dirty="0"/>
              <a:t>的实例，</a:t>
            </a:r>
            <a:r>
              <a:rPr lang="en-US" altLang="zh-CN" sz="2000" i="1" dirty="0"/>
              <a:t>p</a:t>
            </a:r>
            <a:r>
              <a:rPr lang="en-US" altLang="zh-CN" sz="2000" dirty="0"/>
              <a:t>(</a:t>
            </a:r>
            <a:r>
              <a:rPr lang="en-US" altLang="zh-CN" sz="2000" i="1" dirty="0"/>
              <a:t>I</a:t>
            </a:r>
            <a:r>
              <a:rPr lang="en-US" altLang="zh-CN" sz="2000" dirty="0"/>
              <a:t>)</a:t>
            </a:r>
            <a:r>
              <a:rPr lang="zh-CN" altLang="en-US" sz="2000" dirty="0"/>
              <a:t>是实例</a:t>
            </a:r>
            <a:r>
              <a:rPr lang="en-US" altLang="zh-CN" sz="2000" i="1" dirty="0"/>
              <a:t>I</a:t>
            </a:r>
            <a:r>
              <a:rPr lang="zh-CN" altLang="en-US" sz="2000" dirty="0"/>
              <a:t>出现的概率</a:t>
            </a:r>
          </a:p>
          <a:p>
            <a:pPr>
              <a:lnSpc>
                <a:spcPct val="120000"/>
              </a:lnSpc>
              <a:spcBef>
                <a:spcPts val="600"/>
              </a:spcBef>
            </a:pPr>
            <a:r>
              <a:rPr lang="zh-CN" altLang="en-US" sz="2400" kern="0" dirty="0"/>
              <a:t>算法的空间复杂性</a:t>
            </a:r>
            <a:r>
              <a:rPr lang="en-US" altLang="zh-CN" sz="2400" i="1" kern="0" dirty="0"/>
              <a:t>S</a:t>
            </a:r>
            <a:r>
              <a:rPr lang="en-US" altLang="zh-CN" sz="2400" kern="0" dirty="0"/>
              <a:t>(</a:t>
            </a:r>
            <a:r>
              <a:rPr lang="en-US" altLang="zh-CN" sz="2400" i="1" kern="0" dirty="0"/>
              <a:t>n</a:t>
            </a:r>
            <a:r>
              <a:rPr lang="en-US" altLang="zh-CN" sz="2400" kern="0" dirty="0"/>
              <a:t>)</a:t>
            </a:r>
            <a:r>
              <a:rPr lang="zh-CN" altLang="en-US" sz="2400" kern="0" dirty="0"/>
              <a:t>；</a:t>
            </a:r>
            <a:endParaRPr lang="en-US" altLang="zh-CN" sz="2400" kern="0" dirty="0"/>
          </a:p>
        </p:txBody>
      </p:sp>
      <p:sp>
        <p:nvSpPr>
          <p:cNvPr id="131077"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aphicFrame>
        <p:nvGraphicFramePr>
          <p:cNvPr id="131076" name="Object 4"/>
          <p:cNvGraphicFramePr>
            <a:graphicFrameLocks noChangeAspect="1"/>
          </p:cNvGraphicFramePr>
          <p:nvPr>
            <p:extLst>
              <p:ext uri="{D42A27DB-BD31-4B8C-83A1-F6EECF244321}">
                <p14:modId xmlns:p14="http://schemas.microsoft.com/office/powerpoint/2010/main" val="1408621434"/>
              </p:ext>
            </p:extLst>
          </p:nvPr>
        </p:nvGraphicFramePr>
        <p:xfrm>
          <a:off x="2286000" y="4648200"/>
          <a:ext cx="1584325" cy="630238"/>
        </p:xfrm>
        <a:graphic>
          <a:graphicData uri="http://schemas.openxmlformats.org/presentationml/2006/ole">
            <mc:AlternateContent xmlns:mc="http://schemas.openxmlformats.org/markup-compatibility/2006">
              <mc:Choice xmlns:v="urn:schemas-microsoft-com:vml" Requires="v">
                <p:oleObj spid="_x0000_s5125" name="公式" r:id="rId3" imgW="888614" imgH="355446" progId="Equation.3">
                  <p:embed/>
                </p:oleObj>
              </mc:Choice>
              <mc:Fallback>
                <p:oleObj name="公式" r:id="rId3" imgW="888614" imgH="355446" progId="Equation.3">
                  <p:embed/>
                  <p:pic>
                    <p:nvPicPr>
                      <p:cNvPr id="0" name="Picture 1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000" y="4648200"/>
                        <a:ext cx="1584325" cy="6302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Rectangle 2"/>
          <p:cNvSpPr>
            <a:spLocks noGrp="1" noChangeArrowheads="1"/>
          </p:cNvSpPr>
          <p:nvPr>
            <p:ph type="title"/>
          </p:nvPr>
        </p:nvSpPr>
        <p:spPr>
          <a:xfrm>
            <a:off x="457200" y="228600"/>
            <a:ext cx="8458200" cy="762000"/>
          </a:xfrm>
        </p:spPr>
        <p:txBody>
          <a:bodyPr/>
          <a:lstStyle/>
          <a:p>
            <a:r>
              <a:rPr lang="zh-CN" altLang="en-US" dirty="0"/>
              <a:t>算法分析 </a:t>
            </a:r>
            <a:r>
              <a:rPr lang="en-US" altLang="zh-CN" dirty="0"/>
              <a:t>(2)</a:t>
            </a:r>
            <a:r>
              <a:rPr lang="zh-CN" altLang="en-US" dirty="0"/>
              <a:t> </a:t>
            </a:r>
          </a:p>
        </p:txBody>
      </p:sp>
    </p:spTree>
    <p:extLst>
      <p:ext uri="{BB962C8B-B14F-4D97-AF65-F5344CB8AC3E}">
        <p14:creationId xmlns:p14="http://schemas.microsoft.com/office/powerpoint/2010/main" val="48552354"/>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3400" y="0"/>
            <a:ext cx="7924800" cy="884238"/>
          </a:xfrm>
        </p:spPr>
        <p:txBody>
          <a:bodyPr/>
          <a:lstStyle/>
          <a:p>
            <a:r>
              <a:rPr lang="zh-CN" altLang="en-US" dirty="0"/>
              <a:t>关于实验课的说明</a:t>
            </a:r>
          </a:p>
        </p:txBody>
      </p:sp>
      <p:sp>
        <p:nvSpPr>
          <p:cNvPr id="3" name="内容占位符 2"/>
          <p:cNvSpPr>
            <a:spLocks noGrp="1"/>
          </p:cNvSpPr>
          <p:nvPr>
            <p:ph idx="1"/>
          </p:nvPr>
        </p:nvSpPr>
        <p:spPr>
          <a:xfrm>
            <a:off x="457200" y="1219200"/>
            <a:ext cx="8458200" cy="5562600"/>
          </a:xfrm>
          <a:prstGeom prst="rect">
            <a:avLst/>
          </a:prstGeom>
        </p:spPr>
        <p:txBody>
          <a:bodyPr/>
          <a:lstStyle/>
          <a:p>
            <a:r>
              <a:rPr lang="zh-CN" altLang="en-US" sz="2400" dirty="0"/>
              <a:t>实验评分：代码演示</a:t>
            </a:r>
            <a:r>
              <a:rPr lang="en-US" altLang="zh-CN" sz="2400" dirty="0"/>
              <a:t>+PPT</a:t>
            </a:r>
            <a:r>
              <a:rPr lang="zh-CN" altLang="en-US" sz="2400" dirty="0"/>
              <a:t>讲解</a:t>
            </a:r>
            <a:r>
              <a:rPr lang="en-US" altLang="zh-CN" sz="2400" dirty="0"/>
              <a:t>+</a:t>
            </a:r>
            <a:r>
              <a:rPr lang="zh-CN" altLang="en-US" sz="2400" dirty="0"/>
              <a:t>实验报告，代码演示界面要求清晰明了，开发语言不限；</a:t>
            </a:r>
            <a:r>
              <a:rPr lang="en-US" altLang="zh-CN" sz="2400" dirty="0"/>
              <a:t>PPT</a:t>
            </a:r>
            <a:r>
              <a:rPr lang="zh-CN" altLang="en-US" sz="2400" dirty="0"/>
              <a:t>要求内容充实（算法思想介绍，效率分析，结论等），美观大方，讲解清晰，回答问题正确</a:t>
            </a:r>
            <a:endParaRPr lang="en-US" altLang="zh-CN" sz="2400" dirty="0"/>
          </a:p>
          <a:p>
            <a:r>
              <a:rPr lang="zh-CN" altLang="en-US" sz="2400" dirty="0"/>
              <a:t>每个实验占总评成绩中的</a:t>
            </a:r>
            <a:r>
              <a:rPr lang="en-US" altLang="zh-CN" sz="2400" dirty="0"/>
              <a:t>10</a:t>
            </a:r>
            <a:r>
              <a:rPr lang="zh-CN" altLang="en-US" sz="2400" dirty="0"/>
              <a:t>分，该评分包含代码演示</a:t>
            </a:r>
            <a:r>
              <a:rPr lang="en-US" altLang="zh-CN" sz="2400" dirty="0"/>
              <a:t>+PPT</a:t>
            </a:r>
            <a:r>
              <a:rPr lang="zh-CN" altLang="en-US" sz="2400" dirty="0"/>
              <a:t>讲解</a:t>
            </a:r>
            <a:r>
              <a:rPr lang="en-US" altLang="zh-CN" sz="2400" dirty="0"/>
              <a:t>+</a:t>
            </a:r>
            <a:r>
              <a:rPr lang="zh-CN" altLang="en-US" sz="2400" dirty="0"/>
              <a:t>实验报告；</a:t>
            </a:r>
            <a:endParaRPr lang="en-US" altLang="zh-CN" sz="2400" dirty="0"/>
          </a:p>
          <a:p>
            <a:r>
              <a:rPr lang="zh-CN" altLang="en-US" dirty="0"/>
              <a:t>前三</a:t>
            </a:r>
            <a:r>
              <a:rPr lang="zh-CN" altLang="en-US" sz="2400" dirty="0"/>
              <a:t>周实验课暂停，第四周开始；每个实验有两次实验课的时间给老师演示和讲解，超出两周时间一律以迟交评分（特殊情况除外）。</a:t>
            </a:r>
            <a:endParaRPr lang="en-US" altLang="zh-CN" sz="2400" dirty="0"/>
          </a:p>
          <a:p>
            <a:r>
              <a:rPr lang="zh-CN" altLang="en-US" sz="2400" dirty="0"/>
              <a:t>严谨</a:t>
            </a:r>
            <a:r>
              <a:rPr lang="zh-CN" altLang="en-US" sz="2800" dirty="0">
                <a:solidFill>
                  <a:srgbClr val="C00000"/>
                </a:solidFill>
              </a:rPr>
              <a:t>任何形式</a:t>
            </a:r>
            <a:r>
              <a:rPr lang="zh-CN" altLang="en-US" sz="2400" dirty="0"/>
              <a:t>的抄袭，包括代码、</a:t>
            </a:r>
            <a:r>
              <a:rPr lang="en-US" altLang="zh-CN" sz="2400" dirty="0"/>
              <a:t>PPT</a:t>
            </a:r>
            <a:r>
              <a:rPr lang="zh-CN" altLang="en-US" sz="2400" dirty="0"/>
              <a:t>、实验报告，大量的相同文字内容及相同图片，如有需要，请给出引用的参考文献。</a:t>
            </a:r>
            <a:endParaRPr lang="en-US" altLang="zh-CN" sz="2400" dirty="0"/>
          </a:p>
          <a:p>
            <a:r>
              <a:rPr lang="zh-CN" altLang="en-US" sz="2400" dirty="0"/>
              <a:t>教师检查只关注算法部分内容，有关程序设计的代码问题一概不回答（问代码者后果自负）。</a:t>
            </a:r>
            <a:endParaRPr lang="en-US" altLang="zh-CN" sz="2400" dirty="0"/>
          </a:p>
          <a:p>
            <a:endParaRPr lang="en-US" altLang="zh-CN" dirty="0"/>
          </a:p>
          <a:p>
            <a:endParaRPr lang="zh-CN" altLang="en-US"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a:xfrm>
            <a:off x="457200" y="152400"/>
            <a:ext cx="8458200" cy="762000"/>
          </a:xfrm>
        </p:spPr>
        <p:txBody>
          <a:bodyPr/>
          <a:lstStyle/>
          <a:p>
            <a:r>
              <a:rPr lang="zh-CN" altLang="en-US" dirty="0"/>
              <a:t>算法分析 </a:t>
            </a:r>
            <a:r>
              <a:rPr lang="en-US" altLang="zh-CN" dirty="0"/>
              <a:t>(3)</a:t>
            </a:r>
            <a:r>
              <a:rPr lang="zh-CN" altLang="en-US" dirty="0"/>
              <a:t> </a:t>
            </a:r>
          </a:p>
        </p:txBody>
      </p:sp>
      <p:sp>
        <p:nvSpPr>
          <p:cNvPr id="9219" name="Rectangle 3"/>
          <p:cNvSpPr>
            <a:spLocks noGrp="1" noChangeArrowheads="1"/>
          </p:cNvSpPr>
          <p:nvPr>
            <p:ph idx="1"/>
          </p:nvPr>
        </p:nvSpPr>
        <p:spPr>
          <a:xfrm>
            <a:off x="448322" y="1371600"/>
            <a:ext cx="8314678" cy="4343400"/>
          </a:xfrm>
          <a:prstGeom prst="rect">
            <a:avLst/>
          </a:prstGeom>
        </p:spPr>
        <p:txBody>
          <a:bodyPr>
            <a:normAutofit/>
          </a:bodyPr>
          <a:lstStyle/>
          <a:p>
            <a:pPr eaLnBrk="1" hangingPunct="1">
              <a:lnSpc>
                <a:spcPct val="120000"/>
              </a:lnSpc>
              <a:spcBef>
                <a:spcPts val="600"/>
              </a:spcBef>
            </a:pPr>
            <a:r>
              <a:rPr lang="zh-CN" altLang="en-US" sz="2400" b="1" dirty="0">
                <a:latin typeface="宋体" panose="02010600030101010101" pitchFamily="2" charset="-122"/>
                <a:ea typeface="宋体" panose="02010600030101010101" pitchFamily="2" charset="-122"/>
              </a:rPr>
              <a:t>算法运行时间的</a:t>
            </a:r>
            <a:r>
              <a:rPr lang="zh-CN" altLang="en-US" sz="2400" b="1" dirty="0">
                <a:solidFill>
                  <a:srgbClr val="FF0000"/>
                </a:solidFill>
                <a:latin typeface="宋体" panose="02010600030101010101" pitchFamily="2" charset="-122"/>
                <a:ea typeface="宋体" panose="02010600030101010101" pitchFamily="2" charset="-122"/>
              </a:rPr>
              <a:t>阶</a:t>
            </a:r>
            <a:r>
              <a:rPr lang="zh-CN" altLang="en-US" sz="2400" b="1" dirty="0">
                <a:latin typeface="宋体" panose="02010600030101010101" pitchFamily="2" charset="-122"/>
                <a:ea typeface="宋体" panose="02010600030101010101" pitchFamily="2" charset="-122"/>
              </a:rPr>
              <a:t>较简明地刻画了一个算法的效率，并作为不同算法进行比较的工具；</a:t>
            </a:r>
          </a:p>
          <a:p>
            <a:pPr>
              <a:lnSpc>
                <a:spcPct val="120000"/>
              </a:lnSpc>
              <a:spcBef>
                <a:spcPts val="600"/>
              </a:spcBef>
            </a:pPr>
            <a:r>
              <a:rPr lang="zh-CN" altLang="en-US" sz="2400" b="1" dirty="0">
                <a:latin typeface="宋体" panose="02010600030101010101" pitchFamily="2" charset="-122"/>
                <a:ea typeface="宋体" panose="02010600030101010101" pitchFamily="2" charset="-122"/>
              </a:rPr>
              <a:t>当输入规模足够大时</a:t>
            </a:r>
            <a:r>
              <a:rPr lang="en-US" altLang="zh-CN" sz="2400" b="1" i="1" dirty="0">
                <a:latin typeface="+mj-lt"/>
                <a:ea typeface="宋体" panose="02010600030101010101" pitchFamily="2" charset="-122"/>
              </a:rPr>
              <a:t>n</a:t>
            </a:r>
            <a:r>
              <a:rPr lang="en-US" altLang="zh-CN" sz="2400" b="1" dirty="0">
                <a:latin typeface="宋体" panose="02010600030101010101" pitchFamily="2" charset="-122"/>
                <a:ea typeface="宋体" panose="02010600030101010101" pitchFamily="2" charset="-122"/>
              </a:rPr>
              <a:t>→∞ </a:t>
            </a:r>
            <a:r>
              <a:rPr lang="zh-CN" altLang="en-US" sz="2400" b="1" dirty="0">
                <a:latin typeface="宋体" panose="02010600030101010101" pitchFamily="2" charset="-122"/>
                <a:ea typeface="宋体" panose="02010600030101010101" pitchFamily="2" charset="-122"/>
              </a:rPr>
              <a:t>，运行时间中的</a:t>
            </a:r>
            <a:r>
              <a:rPr lang="zh-CN" altLang="en-US" sz="2400" b="1" dirty="0">
                <a:solidFill>
                  <a:srgbClr val="0000CC"/>
                </a:solidFill>
                <a:latin typeface="黑体" panose="02010609060101010101" pitchFamily="49" charset="-122"/>
                <a:ea typeface="黑体" panose="02010609060101010101" pitchFamily="49" charset="-122"/>
              </a:rPr>
              <a:t>低阶项</a:t>
            </a:r>
            <a:r>
              <a:rPr lang="zh-CN" altLang="en-US" sz="2400" b="1" dirty="0">
                <a:latin typeface="宋体" panose="02010600030101010101" pitchFamily="2" charset="-122"/>
                <a:ea typeface="宋体" panose="02010600030101010101" pitchFamily="2" charset="-122"/>
              </a:rPr>
              <a:t>和</a:t>
            </a:r>
            <a:r>
              <a:rPr lang="zh-CN" altLang="en-US" sz="2400" b="1" dirty="0">
                <a:solidFill>
                  <a:srgbClr val="0000CC"/>
                </a:solidFill>
                <a:latin typeface="黑体" panose="02010609060101010101" pitchFamily="49" charset="-122"/>
                <a:ea typeface="黑体" panose="02010609060101010101" pitchFamily="49" charset="-122"/>
              </a:rPr>
              <a:t>最高次项的常数系数</a:t>
            </a:r>
            <a:r>
              <a:rPr lang="zh-CN" altLang="en-US" sz="2400" b="1" dirty="0"/>
              <a:t>可以忽略；</a:t>
            </a:r>
            <a:endParaRPr lang="en-US" altLang="zh-CN" sz="2400" b="1" dirty="0">
              <a:latin typeface="宋体" panose="02010600030101010101" pitchFamily="2" charset="-122"/>
              <a:ea typeface="宋体" panose="02010600030101010101" pitchFamily="2" charset="-122"/>
            </a:endParaRPr>
          </a:p>
          <a:p>
            <a:pPr>
              <a:lnSpc>
                <a:spcPct val="120000"/>
              </a:lnSpc>
              <a:spcBef>
                <a:spcPts val="600"/>
              </a:spcBef>
            </a:pPr>
            <a:r>
              <a:rPr lang="zh-CN" altLang="en-US" sz="2400" b="1" dirty="0">
                <a:latin typeface="宋体" panose="02010600030101010101" pitchFamily="2" charset="-122"/>
                <a:ea typeface="宋体" panose="02010600030101010101" pitchFamily="2" charset="-122"/>
              </a:rPr>
              <a:t>输入规模足够大</a:t>
            </a:r>
            <a:r>
              <a:rPr lang="en-US" altLang="zh-CN" sz="2400" b="1" dirty="0">
                <a:latin typeface="宋体" panose="02010600030101010101" pitchFamily="2" charset="-122"/>
                <a:ea typeface="宋体" panose="02010600030101010101" pitchFamily="2" charset="-122"/>
              </a:rPr>
              <a:t>(</a:t>
            </a:r>
            <a:r>
              <a:rPr lang="en-US" altLang="zh-CN" sz="2400" b="1" i="1" dirty="0">
                <a:ea typeface="宋体" panose="02010600030101010101" pitchFamily="2" charset="-122"/>
              </a:rPr>
              <a:t>n</a:t>
            </a:r>
            <a:r>
              <a:rPr lang="en-US" altLang="zh-CN" sz="2400" b="1" dirty="0">
                <a:latin typeface="宋体" panose="02010600030101010101" pitchFamily="2" charset="-122"/>
                <a:ea typeface="宋体" panose="02010600030101010101" pitchFamily="2" charset="-122"/>
              </a:rPr>
              <a:t>→∞ )</a:t>
            </a:r>
            <a:r>
              <a:rPr lang="zh-CN" altLang="en-US" sz="2400" b="1" dirty="0">
                <a:latin typeface="宋体" panose="02010600030101010101" pitchFamily="2" charset="-122"/>
                <a:ea typeface="宋体" panose="02010600030101010101" pitchFamily="2" charset="-122"/>
              </a:rPr>
              <a:t>到只需考虑运行时间的</a:t>
            </a:r>
            <a:r>
              <a:rPr lang="zh-CN" altLang="en-US" sz="2400" b="1" dirty="0">
                <a:solidFill>
                  <a:srgbClr val="0000CC"/>
                </a:solidFill>
                <a:latin typeface="黑体" panose="02010609060101010101" pitchFamily="49" charset="-122"/>
                <a:ea typeface="黑体" panose="02010609060101010101" pitchFamily="49" charset="-122"/>
              </a:rPr>
              <a:t>增长量级</a:t>
            </a:r>
            <a:r>
              <a:rPr lang="zh-CN" altLang="en-US" sz="2400" b="1" dirty="0">
                <a:latin typeface="宋体" panose="02010600030101010101" pitchFamily="2" charset="-122"/>
                <a:ea typeface="宋体" panose="02010600030101010101" pitchFamily="2" charset="-122"/>
              </a:rPr>
              <a:t>时，研究的算法效率即为</a:t>
            </a:r>
            <a:r>
              <a:rPr lang="zh-CN" altLang="en-US" sz="2400" b="1" dirty="0">
                <a:solidFill>
                  <a:srgbClr val="0000CC"/>
                </a:solidFill>
                <a:latin typeface="黑体" panose="02010609060101010101" pitchFamily="49" charset="-122"/>
                <a:ea typeface="黑体" panose="02010609060101010101" pitchFamily="49" charset="-122"/>
              </a:rPr>
              <a:t>渐近效率</a:t>
            </a:r>
            <a:r>
              <a:rPr lang="zh-CN" altLang="en-US" sz="2400" b="1" dirty="0">
                <a:latin typeface="宋体" panose="02010600030101010101" pitchFamily="2" charset="-122"/>
                <a:ea typeface="宋体" panose="02010600030101010101" pitchFamily="2" charset="-122"/>
              </a:rPr>
              <a:t>。亦即，我们只关心从极限的角度考虑运行时间如何随输入规模的增长而增长。</a:t>
            </a:r>
          </a:p>
          <a:p>
            <a:pPr eaLnBrk="1" hangingPunct="1">
              <a:lnSpc>
                <a:spcPct val="120000"/>
              </a:lnSpc>
              <a:spcBef>
                <a:spcPts val="600"/>
              </a:spcBef>
            </a:pPr>
            <a:r>
              <a:rPr lang="zh-CN" altLang="en-US" sz="2400" b="1" dirty="0">
                <a:latin typeface="宋体" panose="02010600030101010101" pitchFamily="2" charset="-122"/>
                <a:ea typeface="宋体" panose="02010600030101010101" pitchFamily="2" charset="-122"/>
              </a:rPr>
              <a:t>渐近效率更高的算法，对大规模的输入是更好的。（对小规模的输入则不一定！）</a:t>
            </a:r>
          </a:p>
        </p:txBody>
      </p:sp>
    </p:spTree>
    <p:extLst>
      <p:ext uri="{BB962C8B-B14F-4D97-AF65-F5344CB8AC3E}">
        <p14:creationId xmlns:p14="http://schemas.microsoft.com/office/powerpoint/2010/main" val="30269803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9" name="Rectangle 2"/>
          <p:cNvSpPr>
            <a:spLocks noGrp="1" noChangeArrowheads="1"/>
          </p:cNvSpPr>
          <p:nvPr>
            <p:ph type="title"/>
          </p:nvPr>
        </p:nvSpPr>
        <p:spPr>
          <a:xfrm>
            <a:off x="457200" y="228600"/>
            <a:ext cx="8229600" cy="647700"/>
          </a:xfrm>
        </p:spPr>
        <p:txBody>
          <a:bodyPr>
            <a:normAutofit/>
          </a:bodyPr>
          <a:lstStyle/>
          <a:p>
            <a:pPr eaLnBrk="1" hangingPunct="1"/>
            <a:r>
              <a:rPr lang="en-US" altLang="zh-CN" dirty="0"/>
              <a:t>1.3 </a:t>
            </a:r>
            <a:r>
              <a:rPr lang="zh-CN" altLang="en-US" dirty="0"/>
              <a:t>渐近记号 </a:t>
            </a:r>
            <a:r>
              <a:rPr lang="en-US" altLang="zh-CN" dirty="0"/>
              <a:t>— </a:t>
            </a:r>
            <a:r>
              <a:rPr lang="zh-CN" altLang="en-US" sz="3200" dirty="0"/>
              <a:t>基本的效率类型 </a:t>
            </a:r>
            <a:r>
              <a:rPr lang="en-US" altLang="zh-CN" sz="3200" dirty="0"/>
              <a:t>(1)</a:t>
            </a:r>
            <a:endParaRPr lang="zh-CN" altLang="en-US" dirty="0"/>
          </a:p>
        </p:txBody>
      </p:sp>
      <p:pic>
        <p:nvPicPr>
          <p:cNvPr id="16391" name="Picture 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43438" y="1557338"/>
            <a:ext cx="4300537" cy="428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6426" name="Group 42"/>
          <p:cNvGraphicFramePr>
            <a:graphicFrameLocks noGrp="1"/>
          </p:cNvGraphicFramePr>
          <p:nvPr/>
        </p:nvGraphicFramePr>
        <p:xfrm>
          <a:off x="900113" y="1916113"/>
          <a:ext cx="2949575" cy="3413760"/>
        </p:xfrm>
        <a:graphic>
          <a:graphicData uri="http://schemas.openxmlformats.org/drawingml/2006/table">
            <a:tbl>
              <a:tblPr/>
              <a:tblGrid>
                <a:gridCol w="1474787">
                  <a:extLst>
                    <a:ext uri="{9D8B030D-6E8A-4147-A177-3AD203B41FA5}">
                      <a16:colId xmlns:a16="http://schemas.microsoft.com/office/drawing/2014/main" val="20000"/>
                    </a:ext>
                  </a:extLst>
                </a:gridCol>
                <a:gridCol w="1474788">
                  <a:extLst>
                    <a:ext uri="{9D8B030D-6E8A-4147-A177-3AD203B41FA5}">
                      <a16:colId xmlns:a16="http://schemas.microsoft.com/office/drawing/2014/main" val="20001"/>
                    </a:ext>
                  </a:extLst>
                </a:gridCol>
              </a:tblGrid>
              <a:tr h="247650">
                <a:tc>
                  <a:txBody>
                    <a:bodyPr/>
                    <a:lstStyle>
                      <a:lvl1pPr eaLnBrk="0" hangingPunct="0">
                        <a:spcBef>
                          <a:spcPct val="20000"/>
                        </a:spcBef>
                        <a:buClr>
                          <a:schemeClr val="accent1"/>
                        </a:buClr>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eaLnBrk="0" hangingPunct="0">
                        <a:spcBef>
                          <a:spcPct val="20000"/>
                        </a:spcBef>
                        <a:buClr>
                          <a:schemeClr val="accent1"/>
                        </a:buClr>
                        <a:buFont typeface="Wingdings" panose="05000000000000000000" pitchFamily="2" charset="2"/>
                        <a:defRPr sz="2300">
                          <a:solidFill>
                            <a:schemeClr val="tx1"/>
                          </a:solidFill>
                          <a:latin typeface="Arial" panose="020B0604020202020204" pitchFamily="34" charset="0"/>
                          <a:ea typeface="宋体" panose="02010600030101010101" pitchFamily="2" charset="-122"/>
                        </a:defRPr>
                      </a:lvl2pPr>
                      <a:lvl3pPr eaLnBrk="0" hangingPunct="0">
                        <a:spcBef>
                          <a:spcPct val="20000"/>
                        </a:spcBef>
                        <a:buClr>
                          <a:schemeClr val="accent1"/>
                        </a:buClr>
                        <a:buFont typeface="Wingdings" panose="05000000000000000000" pitchFamily="2" charset="2"/>
                        <a:defRPr sz="2100">
                          <a:solidFill>
                            <a:schemeClr val="tx1"/>
                          </a:solidFill>
                          <a:latin typeface="Arial" panose="020B0604020202020204" pitchFamily="34" charset="0"/>
                          <a:ea typeface="宋体" panose="02010600030101010101" pitchFamily="2" charset="-122"/>
                        </a:defRPr>
                      </a:lvl3pPr>
                      <a:lvl4pPr eaLnBrk="0" hangingPunct="0">
                        <a:spcBef>
                          <a:spcPct val="20000"/>
                        </a:spcBef>
                        <a:buClr>
                          <a:schemeClr val="accent1"/>
                        </a:buClr>
                        <a:defRPr>
                          <a:solidFill>
                            <a:schemeClr val="tx1"/>
                          </a:solidFill>
                          <a:latin typeface="Arial" panose="020B0604020202020204" pitchFamily="34" charset="0"/>
                          <a:ea typeface="宋体" panose="02010600030101010101" pitchFamily="2" charset="-122"/>
                        </a:defRPr>
                      </a:lvl4pPr>
                      <a:lvl5pPr eaLnBrk="0" hangingPunct="0">
                        <a:spcBef>
                          <a:spcPct val="20000"/>
                        </a:spcBef>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anose="05000000000000000000" pitchFamily="2" charset="2"/>
                        <a:buNone/>
                        <a:tabLst/>
                      </a:pPr>
                      <a:r>
                        <a:rPr kumimoji="0" lang="en-US" altLang="zh-CN" sz="2200" b="1" i="0" u="none" strike="noStrike" cap="none" normalizeH="0" baseline="0">
                          <a:ln>
                            <a:noFill/>
                          </a:ln>
                          <a:solidFill>
                            <a:schemeClr val="tx1"/>
                          </a:solidFill>
                          <a:effectLst/>
                          <a:latin typeface="Arial" panose="020B0604020202020204" pitchFamily="34" charset="0"/>
                          <a:ea typeface="黑体" panose="02010609060101010101" pitchFamily="49" charset="-122"/>
                        </a:rPr>
                        <a:t>1</a:t>
                      </a: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eaLnBrk="0" hangingPunct="0">
                        <a:spcBef>
                          <a:spcPct val="20000"/>
                        </a:spcBef>
                        <a:buClr>
                          <a:schemeClr val="accent1"/>
                        </a:buClr>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eaLnBrk="0" hangingPunct="0">
                        <a:spcBef>
                          <a:spcPct val="20000"/>
                        </a:spcBef>
                        <a:buClr>
                          <a:schemeClr val="accent1"/>
                        </a:buClr>
                        <a:buFont typeface="Wingdings" panose="05000000000000000000" pitchFamily="2" charset="2"/>
                        <a:defRPr sz="2300">
                          <a:solidFill>
                            <a:schemeClr val="tx1"/>
                          </a:solidFill>
                          <a:latin typeface="Arial" panose="020B0604020202020204" pitchFamily="34" charset="0"/>
                          <a:ea typeface="宋体" panose="02010600030101010101" pitchFamily="2" charset="-122"/>
                        </a:defRPr>
                      </a:lvl2pPr>
                      <a:lvl3pPr eaLnBrk="0" hangingPunct="0">
                        <a:spcBef>
                          <a:spcPct val="20000"/>
                        </a:spcBef>
                        <a:buClr>
                          <a:schemeClr val="accent1"/>
                        </a:buClr>
                        <a:buFont typeface="Wingdings" panose="05000000000000000000" pitchFamily="2" charset="2"/>
                        <a:defRPr sz="2100">
                          <a:solidFill>
                            <a:schemeClr val="tx1"/>
                          </a:solidFill>
                          <a:latin typeface="Arial" panose="020B0604020202020204" pitchFamily="34" charset="0"/>
                          <a:ea typeface="宋体" panose="02010600030101010101" pitchFamily="2" charset="-122"/>
                        </a:defRPr>
                      </a:lvl3pPr>
                      <a:lvl4pPr eaLnBrk="0" hangingPunct="0">
                        <a:spcBef>
                          <a:spcPct val="20000"/>
                        </a:spcBef>
                        <a:buClr>
                          <a:schemeClr val="accent1"/>
                        </a:buClr>
                        <a:defRPr>
                          <a:solidFill>
                            <a:schemeClr val="tx1"/>
                          </a:solidFill>
                          <a:latin typeface="Arial" panose="020B0604020202020204" pitchFamily="34" charset="0"/>
                          <a:ea typeface="宋体" panose="02010600030101010101" pitchFamily="2" charset="-122"/>
                        </a:defRPr>
                      </a:lvl4pPr>
                      <a:lvl5pPr eaLnBrk="0" hangingPunct="0">
                        <a:spcBef>
                          <a:spcPct val="20000"/>
                        </a:spcBef>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anose="05000000000000000000" pitchFamily="2" charset="2"/>
                        <a:buNone/>
                        <a:tabLst/>
                      </a:pPr>
                      <a:r>
                        <a:rPr kumimoji="0" lang="zh-CN" altLang="en-US" sz="2200" b="1" i="0" u="none" strike="noStrike" cap="none" normalizeH="0" baseline="0">
                          <a:ln>
                            <a:noFill/>
                          </a:ln>
                          <a:solidFill>
                            <a:schemeClr val="tx1"/>
                          </a:solidFill>
                          <a:effectLst/>
                          <a:latin typeface="Arial" panose="020B0604020202020204" pitchFamily="34" charset="0"/>
                          <a:ea typeface="黑体" panose="02010609060101010101" pitchFamily="49" charset="-122"/>
                        </a:rPr>
                        <a:t>常量</a:t>
                      </a: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0"/>
                  </a:ext>
                </a:extLst>
              </a:tr>
              <a:tr h="247650">
                <a:tc>
                  <a:txBody>
                    <a:bodyPr/>
                    <a:lstStyle>
                      <a:lvl1pPr eaLnBrk="0" hangingPunct="0">
                        <a:spcBef>
                          <a:spcPct val="20000"/>
                        </a:spcBef>
                        <a:buClr>
                          <a:schemeClr val="accent1"/>
                        </a:buClr>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eaLnBrk="0" hangingPunct="0">
                        <a:spcBef>
                          <a:spcPct val="20000"/>
                        </a:spcBef>
                        <a:buClr>
                          <a:schemeClr val="accent1"/>
                        </a:buClr>
                        <a:buFont typeface="Wingdings" panose="05000000000000000000" pitchFamily="2" charset="2"/>
                        <a:defRPr sz="2300">
                          <a:solidFill>
                            <a:schemeClr val="tx1"/>
                          </a:solidFill>
                          <a:latin typeface="Arial" panose="020B0604020202020204" pitchFamily="34" charset="0"/>
                          <a:ea typeface="宋体" panose="02010600030101010101" pitchFamily="2" charset="-122"/>
                        </a:defRPr>
                      </a:lvl2pPr>
                      <a:lvl3pPr eaLnBrk="0" hangingPunct="0">
                        <a:spcBef>
                          <a:spcPct val="20000"/>
                        </a:spcBef>
                        <a:buClr>
                          <a:schemeClr val="accent1"/>
                        </a:buClr>
                        <a:buFont typeface="Wingdings" panose="05000000000000000000" pitchFamily="2" charset="2"/>
                        <a:defRPr sz="2100">
                          <a:solidFill>
                            <a:schemeClr val="tx1"/>
                          </a:solidFill>
                          <a:latin typeface="Arial" panose="020B0604020202020204" pitchFamily="34" charset="0"/>
                          <a:ea typeface="宋体" panose="02010600030101010101" pitchFamily="2" charset="-122"/>
                        </a:defRPr>
                      </a:lvl3pPr>
                      <a:lvl4pPr eaLnBrk="0" hangingPunct="0">
                        <a:spcBef>
                          <a:spcPct val="20000"/>
                        </a:spcBef>
                        <a:buClr>
                          <a:schemeClr val="accent1"/>
                        </a:buClr>
                        <a:defRPr>
                          <a:solidFill>
                            <a:schemeClr val="tx1"/>
                          </a:solidFill>
                          <a:latin typeface="Arial" panose="020B0604020202020204" pitchFamily="34" charset="0"/>
                          <a:ea typeface="宋体" panose="02010600030101010101" pitchFamily="2" charset="-122"/>
                        </a:defRPr>
                      </a:lvl4pPr>
                      <a:lvl5pPr eaLnBrk="0" hangingPunct="0">
                        <a:spcBef>
                          <a:spcPct val="20000"/>
                        </a:spcBef>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anose="05000000000000000000" pitchFamily="2" charset="2"/>
                        <a:buNone/>
                        <a:tabLst/>
                      </a:pPr>
                      <a:r>
                        <a:rPr kumimoji="0" lang="en-US" altLang="zh-CN" sz="2200" b="1" i="0" u="none" strike="noStrike" cap="none" normalizeH="0" baseline="0">
                          <a:ln>
                            <a:noFill/>
                          </a:ln>
                          <a:solidFill>
                            <a:schemeClr val="tx1"/>
                          </a:solidFill>
                          <a:effectLst/>
                          <a:latin typeface="Arial" panose="020B0604020202020204" pitchFamily="34" charset="0"/>
                          <a:ea typeface="黑体" panose="02010609060101010101" pitchFamily="49" charset="-122"/>
                        </a:rPr>
                        <a:t>log </a:t>
                      </a:r>
                      <a:r>
                        <a:rPr kumimoji="0" lang="en-US" altLang="zh-CN" sz="2200" b="1" i="1" u="none" strike="noStrike" cap="none" normalizeH="0" baseline="0">
                          <a:ln>
                            <a:noFill/>
                          </a:ln>
                          <a:solidFill>
                            <a:schemeClr val="tx1"/>
                          </a:solidFill>
                          <a:effectLst/>
                          <a:latin typeface="Arial" panose="020B0604020202020204" pitchFamily="34" charset="0"/>
                          <a:ea typeface="黑体" panose="02010609060101010101" pitchFamily="49" charset="-122"/>
                        </a:rPr>
                        <a:t>n</a:t>
                      </a:r>
                      <a:endParaRPr kumimoji="0" lang="en-US" altLang="zh-CN" sz="2200" b="1" i="0" u="none" strike="noStrike" cap="none" normalizeH="0" baseline="0">
                        <a:ln>
                          <a:noFill/>
                        </a:ln>
                        <a:solidFill>
                          <a:schemeClr val="tx1"/>
                        </a:solidFill>
                        <a:effectLst/>
                        <a:latin typeface="Arial" panose="020B0604020202020204" pitchFamily="34" charset="0"/>
                        <a:ea typeface="黑体" panose="02010609060101010101" pitchFamily="49" charset="-122"/>
                      </a:endParaRP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eaLnBrk="0" hangingPunct="0">
                        <a:spcBef>
                          <a:spcPct val="20000"/>
                        </a:spcBef>
                        <a:buClr>
                          <a:schemeClr val="accent1"/>
                        </a:buClr>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eaLnBrk="0" hangingPunct="0">
                        <a:spcBef>
                          <a:spcPct val="20000"/>
                        </a:spcBef>
                        <a:buClr>
                          <a:schemeClr val="accent1"/>
                        </a:buClr>
                        <a:buFont typeface="Wingdings" panose="05000000000000000000" pitchFamily="2" charset="2"/>
                        <a:defRPr sz="2300">
                          <a:solidFill>
                            <a:schemeClr val="tx1"/>
                          </a:solidFill>
                          <a:latin typeface="Arial" panose="020B0604020202020204" pitchFamily="34" charset="0"/>
                          <a:ea typeface="宋体" panose="02010600030101010101" pitchFamily="2" charset="-122"/>
                        </a:defRPr>
                      </a:lvl2pPr>
                      <a:lvl3pPr eaLnBrk="0" hangingPunct="0">
                        <a:spcBef>
                          <a:spcPct val="20000"/>
                        </a:spcBef>
                        <a:buClr>
                          <a:schemeClr val="accent1"/>
                        </a:buClr>
                        <a:buFont typeface="Wingdings" panose="05000000000000000000" pitchFamily="2" charset="2"/>
                        <a:defRPr sz="2100">
                          <a:solidFill>
                            <a:schemeClr val="tx1"/>
                          </a:solidFill>
                          <a:latin typeface="Arial" panose="020B0604020202020204" pitchFamily="34" charset="0"/>
                          <a:ea typeface="宋体" panose="02010600030101010101" pitchFamily="2" charset="-122"/>
                        </a:defRPr>
                      </a:lvl3pPr>
                      <a:lvl4pPr eaLnBrk="0" hangingPunct="0">
                        <a:spcBef>
                          <a:spcPct val="20000"/>
                        </a:spcBef>
                        <a:buClr>
                          <a:schemeClr val="accent1"/>
                        </a:buClr>
                        <a:defRPr>
                          <a:solidFill>
                            <a:schemeClr val="tx1"/>
                          </a:solidFill>
                          <a:latin typeface="Arial" panose="020B0604020202020204" pitchFamily="34" charset="0"/>
                          <a:ea typeface="宋体" panose="02010600030101010101" pitchFamily="2" charset="-122"/>
                        </a:defRPr>
                      </a:lvl4pPr>
                      <a:lvl5pPr eaLnBrk="0" hangingPunct="0">
                        <a:spcBef>
                          <a:spcPct val="20000"/>
                        </a:spcBef>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anose="05000000000000000000" pitchFamily="2" charset="2"/>
                        <a:buNone/>
                        <a:tabLst/>
                      </a:pPr>
                      <a:r>
                        <a:rPr kumimoji="0" lang="zh-CN" altLang="en-US" sz="2200" b="1" i="0" u="none" strike="noStrike" cap="none" normalizeH="0" baseline="0">
                          <a:ln>
                            <a:noFill/>
                          </a:ln>
                          <a:solidFill>
                            <a:schemeClr val="tx1"/>
                          </a:solidFill>
                          <a:effectLst/>
                          <a:latin typeface="Arial" panose="020B0604020202020204" pitchFamily="34" charset="0"/>
                          <a:ea typeface="黑体" panose="02010609060101010101" pitchFamily="49" charset="-122"/>
                        </a:rPr>
                        <a:t>对数</a:t>
                      </a: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1"/>
                  </a:ext>
                </a:extLst>
              </a:tr>
              <a:tr h="247650">
                <a:tc>
                  <a:txBody>
                    <a:bodyPr/>
                    <a:lstStyle>
                      <a:lvl1pPr eaLnBrk="0" hangingPunct="0">
                        <a:spcBef>
                          <a:spcPct val="20000"/>
                        </a:spcBef>
                        <a:buClr>
                          <a:schemeClr val="accent1"/>
                        </a:buClr>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eaLnBrk="0" hangingPunct="0">
                        <a:spcBef>
                          <a:spcPct val="20000"/>
                        </a:spcBef>
                        <a:buClr>
                          <a:schemeClr val="accent1"/>
                        </a:buClr>
                        <a:buFont typeface="Wingdings" panose="05000000000000000000" pitchFamily="2" charset="2"/>
                        <a:defRPr sz="2300">
                          <a:solidFill>
                            <a:schemeClr val="tx1"/>
                          </a:solidFill>
                          <a:latin typeface="Arial" panose="020B0604020202020204" pitchFamily="34" charset="0"/>
                          <a:ea typeface="宋体" panose="02010600030101010101" pitchFamily="2" charset="-122"/>
                        </a:defRPr>
                      </a:lvl2pPr>
                      <a:lvl3pPr eaLnBrk="0" hangingPunct="0">
                        <a:spcBef>
                          <a:spcPct val="20000"/>
                        </a:spcBef>
                        <a:buClr>
                          <a:schemeClr val="accent1"/>
                        </a:buClr>
                        <a:buFont typeface="Wingdings" panose="05000000000000000000" pitchFamily="2" charset="2"/>
                        <a:defRPr sz="2100">
                          <a:solidFill>
                            <a:schemeClr val="tx1"/>
                          </a:solidFill>
                          <a:latin typeface="Arial" panose="020B0604020202020204" pitchFamily="34" charset="0"/>
                          <a:ea typeface="宋体" panose="02010600030101010101" pitchFamily="2" charset="-122"/>
                        </a:defRPr>
                      </a:lvl3pPr>
                      <a:lvl4pPr eaLnBrk="0" hangingPunct="0">
                        <a:spcBef>
                          <a:spcPct val="20000"/>
                        </a:spcBef>
                        <a:buClr>
                          <a:schemeClr val="accent1"/>
                        </a:buClr>
                        <a:defRPr>
                          <a:solidFill>
                            <a:schemeClr val="tx1"/>
                          </a:solidFill>
                          <a:latin typeface="Arial" panose="020B0604020202020204" pitchFamily="34" charset="0"/>
                          <a:ea typeface="宋体" panose="02010600030101010101" pitchFamily="2" charset="-122"/>
                        </a:defRPr>
                      </a:lvl4pPr>
                      <a:lvl5pPr eaLnBrk="0" hangingPunct="0">
                        <a:spcBef>
                          <a:spcPct val="20000"/>
                        </a:spcBef>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anose="05000000000000000000" pitchFamily="2" charset="2"/>
                        <a:buNone/>
                        <a:tabLst/>
                      </a:pPr>
                      <a:r>
                        <a:rPr kumimoji="0" lang="en-US" altLang="zh-CN" sz="2200" b="1" i="1" u="none" strike="noStrike" cap="none" normalizeH="0" baseline="0">
                          <a:ln>
                            <a:noFill/>
                          </a:ln>
                          <a:solidFill>
                            <a:schemeClr val="tx1"/>
                          </a:solidFill>
                          <a:effectLst/>
                          <a:latin typeface="Arial" panose="020B0604020202020204" pitchFamily="34" charset="0"/>
                          <a:ea typeface="黑体" panose="02010609060101010101" pitchFamily="49" charset="-122"/>
                        </a:rPr>
                        <a:t>n</a:t>
                      </a: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eaLnBrk="0" hangingPunct="0">
                        <a:spcBef>
                          <a:spcPct val="20000"/>
                        </a:spcBef>
                        <a:buClr>
                          <a:schemeClr val="accent1"/>
                        </a:buClr>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eaLnBrk="0" hangingPunct="0">
                        <a:spcBef>
                          <a:spcPct val="20000"/>
                        </a:spcBef>
                        <a:buClr>
                          <a:schemeClr val="accent1"/>
                        </a:buClr>
                        <a:buFont typeface="Wingdings" panose="05000000000000000000" pitchFamily="2" charset="2"/>
                        <a:defRPr sz="2300">
                          <a:solidFill>
                            <a:schemeClr val="tx1"/>
                          </a:solidFill>
                          <a:latin typeface="Arial" panose="020B0604020202020204" pitchFamily="34" charset="0"/>
                          <a:ea typeface="宋体" panose="02010600030101010101" pitchFamily="2" charset="-122"/>
                        </a:defRPr>
                      </a:lvl2pPr>
                      <a:lvl3pPr eaLnBrk="0" hangingPunct="0">
                        <a:spcBef>
                          <a:spcPct val="20000"/>
                        </a:spcBef>
                        <a:buClr>
                          <a:schemeClr val="accent1"/>
                        </a:buClr>
                        <a:buFont typeface="Wingdings" panose="05000000000000000000" pitchFamily="2" charset="2"/>
                        <a:defRPr sz="2100">
                          <a:solidFill>
                            <a:schemeClr val="tx1"/>
                          </a:solidFill>
                          <a:latin typeface="Arial" panose="020B0604020202020204" pitchFamily="34" charset="0"/>
                          <a:ea typeface="宋体" panose="02010600030101010101" pitchFamily="2" charset="-122"/>
                        </a:defRPr>
                      </a:lvl3pPr>
                      <a:lvl4pPr eaLnBrk="0" hangingPunct="0">
                        <a:spcBef>
                          <a:spcPct val="20000"/>
                        </a:spcBef>
                        <a:buClr>
                          <a:schemeClr val="accent1"/>
                        </a:buClr>
                        <a:defRPr>
                          <a:solidFill>
                            <a:schemeClr val="tx1"/>
                          </a:solidFill>
                          <a:latin typeface="Arial" panose="020B0604020202020204" pitchFamily="34" charset="0"/>
                          <a:ea typeface="宋体" panose="02010600030101010101" pitchFamily="2" charset="-122"/>
                        </a:defRPr>
                      </a:lvl4pPr>
                      <a:lvl5pPr eaLnBrk="0" hangingPunct="0">
                        <a:spcBef>
                          <a:spcPct val="20000"/>
                        </a:spcBef>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anose="05000000000000000000" pitchFamily="2" charset="2"/>
                        <a:buNone/>
                        <a:tabLst/>
                      </a:pPr>
                      <a:r>
                        <a:rPr kumimoji="0" lang="zh-CN" altLang="en-US" sz="2200" b="1" i="0" u="none" strike="noStrike" cap="none" normalizeH="0" baseline="0">
                          <a:ln>
                            <a:noFill/>
                          </a:ln>
                          <a:solidFill>
                            <a:schemeClr val="tx1"/>
                          </a:solidFill>
                          <a:effectLst/>
                          <a:latin typeface="Arial" panose="020B0604020202020204" pitchFamily="34" charset="0"/>
                          <a:ea typeface="黑体" panose="02010609060101010101" pitchFamily="49" charset="-122"/>
                        </a:rPr>
                        <a:t>线性</a:t>
                      </a: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2"/>
                  </a:ext>
                </a:extLst>
              </a:tr>
              <a:tr h="247650">
                <a:tc>
                  <a:txBody>
                    <a:bodyPr/>
                    <a:lstStyle>
                      <a:lvl1pPr eaLnBrk="0" hangingPunct="0">
                        <a:spcBef>
                          <a:spcPct val="20000"/>
                        </a:spcBef>
                        <a:buClr>
                          <a:schemeClr val="accent1"/>
                        </a:buClr>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eaLnBrk="0" hangingPunct="0">
                        <a:spcBef>
                          <a:spcPct val="20000"/>
                        </a:spcBef>
                        <a:buClr>
                          <a:schemeClr val="accent1"/>
                        </a:buClr>
                        <a:buFont typeface="Wingdings" panose="05000000000000000000" pitchFamily="2" charset="2"/>
                        <a:defRPr sz="2300">
                          <a:solidFill>
                            <a:schemeClr val="tx1"/>
                          </a:solidFill>
                          <a:latin typeface="Arial" panose="020B0604020202020204" pitchFamily="34" charset="0"/>
                          <a:ea typeface="宋体" panose="02010600030101010101" pitchFamily="2" charset="-122"/>
                        </a:defRPr>
                      </a:lvl2pPr>
                      <a:lvl3pPr eaLnBrk="0" hangingPunct="0">
                        <a:spcBef>
                          <a:spcPct val="20000"/>
                        </a:spcBef>
                        <a:buClr>
                          <a:schemeClr val="accent1"/>
                        </a:buClr>
                        <a:buFont typeface="Wingdings" panose="05000000000000000000" pitchFamily="2" charset="2"/>
                        <a:defRPr sz="2100">
                          <a:solidFill>
                            <a:schemeClr val="tx1"/>
                          </a:solidFill>
                          <a:latin typeface="Arial" panose="020B0604020202020204" pitchFamily="34" charset="0"/>
                          <a:ea typeface="宋体" panose="02010600030101010101" pitchFamily="2" charset="-122"/>
                        </a:defRPr>
                      </a:lvl3pPr>
                      <a:lvl4pPr eaLnBrk="0" hangingPunct="0">
                        <a:spcBef>
                          <a:spcPct val="20000"/>
                        </a:spcBef>
                        <a:buClr>
                          <a:schemeClr val="accent1"/>
                        </a:buClr>
                        <a:defRPr>
                          <a:solidFill>
                            <a:schemeClr val="tx1"/>
                          </a:solidFill>
                          <a:latin typeface="Arial" panose="020B0604020202020204" pitchFamily="34" charset="0"/>
                          <a:ea typeface="宋体" panose="02010600030101010101" pitchFamily="2" charset="-122"/>
                        </a:defRPr>
                      </a:lvl4pPr>
                      <a:lvl5pPr eaLnBrk="0" hangingPunct="0">
                        <a:spcBef>
                          <a:spcPct val="20000"/>
                        </a:spcBef>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anose="05000000000000000000" pitchFamily="2" charset="2"/>
                        <a:buNone/>
                        <a:tabLst/>
                      </a:pPr>
                      <a:r>
                        <a:rPr kumimoji="0" lang="en-US" altLang="zh-CN" sz="2200" b="1" i="1" u="none" strike="noStrike" cap="none" normalizeH="0" baseline="0">
                          <a:ln>
                            <a:noFill/>
                          </a:ln>
                          <a:solidFill>
                            <a:schemeClr val="tx1"/>
                          </a:solidFill>
                          <a:effectLst/>
                          <a:latin typeface="Arial" panose="020B0604020202020204" pitchFamily="34" charset="0"/>
                          <a:ea typeface="黑体" panose="02010609060101010101" pitchFamily="49" charset="-122"/>
                        </a:rPr>
                        <a:t>n </a:t>
                      </a:r>
                      <a:r>
                        <a:rPr kumimoji="0" lang="en-US" altLang="zh-CN" sz="2200" b="1" i="0" u="none" strike="noStrike" cap="none" normalizeH="0" baseline="0">
                          <a:ln>
                            <a:noFill/>
                          </a:ln>
                          <a:solidFill>
                            <a:schemeClr val="tx1"/>
                          </a:solidFill>
                          <a:effectLst/>
                          <a:latin typeface="Arial" panose="020B0604020202020204" pitchFamily="34" charset="0"/>
                          <a:ea typeface="黑体" panose="02010609060101010101" pitchFamily="49" charset="-122"/>
                        </a:rPr>
                        <a:t>log </a:t>
                      </a:r>
                      <a:r>
                        <a:rPr kumimoji="0" lang="en-US" altLang="zh-CN" sz="2200" b="1" i="1" u="none" strike="noStrike" cap="none" normalizeH="0" baseline="0">
                          <a:ln>
                            <a:noFill/>
                          </a:ln>
                          <a:solidFill>
                            <a:schemeClr val="tx1"/>
                          </a:solidFill>
                          <a:effectLst/>
                          <a:latin typeface="Arial" panose="020B0604020202020204" pitchFamily="34" charset="0"/>
                          <a:ea typeface="黑体" panose="02010609060101010101" pitchFamily="49" charset="-122"/>
                        </a:rPr>
                        <a:t>n</a:t>
                      </a: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eaLnBrk="0" hangingPunct="0">
                        <a:spcBef>
                          <a:spcPct val="20000"/>
                        </a:spcBef>
                        <a:buClr>
                          <a:schemeClr val="accent1"/>
                        </a:buClr>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eaLnBrk="0" hangingPunct="0">
                        <a:spcBef>
                          <a:spcPct val="20000"/>
                        </a:spcBef>
                        <a:buClr>
                          <a:schemeClr val="accent1"/>
                        </a:buClr>
                        <a:buFont typeface="Wingdings" panose="05000000000000000000" pitchFamily="2" charset="2"/>
                        <a:defRPr sz="2300">
                          <a:solidFill>
                            <a:schemeClr val="tx1"/>
                          </a:solidFill>
                          <a:latin typeface="Arial" panose="020B0604020202020204" pitchFamily="34" charset="0"/>
                          <a:ea typeface="宋体" panose="02010600030101010101" pitchFamily="2" charset="-122"/>
                        </a:defRPr>
                      </a:lvl2pPr>
                      <a:lvl3pPr eaLnBrk="0" hangingPunct="0">
                        <a:spcBef>
                          <a:spcPct val="20000"/>
                        </a:spcBef>
                        <a:buClr>
                          <a:schemeClr val="accent1"/>
                        </a:buClr>
                        <a:buFont typeface="Wingdings" panose="05000000000000000000" pitchFamily="2" charset="2"/>
                        <a:defRPr sz="2100">
                          <a:solidFill>
                            <a:schemeClr val="tx1"/>
                          </a:solidFill>
                          <a:latin typeface="Arial" panose="020B0604020202020204" pitchFamily="34" charset="0"/>
                          <a:ea typeface="宋体" panose="02010600030101010101" pitchFamily="2" charset="-122"/>
                        </a:defRPr>
                      </a:lvl3pPr>
                      <a:lvl4pPr eaLnBrk="0" hangingPunct="0">
                        <a:spcBef>
                          <a:spcPct val="20000"/>
                        </a:spcBef>
                        <a:buClr>
                          <a:schemeClr val="accent1"/>
                        </a:buClr>
                        <a:defRPr>
                          <a:solidFill>
                            <a:schemeClr val="tx1"/>
                          </a:solidFill>
                          <a:latin typeface="Arial" panose="020B0604020202020204" pitchFamily="34" charset="0"/>
                          <a:ea typeface="宋体" panose="02010600030101010101" pitchFamily="2" charset="-122"/>
                        </a:defRPr>
                      </a:lvl4pPr>
                      <a:lvl5pPr eaLnBrk="0" hangingPunct="0">
                        <a:spcBef>
                          <a:spcPct val="20000"/>
                        </a:spcBef>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anose="05000000000000000000" pitchFamily="2" charset="2"/>
                        <a:buNone/>
                        <a:tabLst/>
                      </a:pPr>
                      <a:r>
                        <a:rPr kumimoji="0" lang="en-US" altLang="zh-CN" sz="2200" b="1" i="1" u="none" strike="noStrike" cap="none" normalizeH="0" baseline="0">
                          <a:ln>
                            <a:noFill/>
                          </a:ln>
                          <a:solidFill>
                            <a:schemeClr val="tx1"/>
                          </a:solidFill>
                          <a:effectLst/>
                          <a:latin typeface="Arial" panose="020B0604020202020204" pitchFamily="34" charset="0"/>
                          <a:ea typeface="黑体" panose="02010609060101010101" pitchFamily="49" charset="-122"/>
                        </a:rPr>
                        <a:t>n </a:t>
                      </a:r>
                      <a:r>
                        <a:rPr kumimoji="0" lang="en-US" altLang="zh-CN" sz="2200" b="1" i="0" u="none" strike="noStrike" cap="none" normalizeH="0" baseline="0">
                          <a:ln>
                            <a:noFill/>
                          </a:ln>
                          <a:solidFill>
                            <a:schemeClr val="tx1"/>
                          </a:solidFill>
                          <a:effectLst/>
                          <a:latin typeface="Arial" panose="020B0604020202020204" pitchFamily="34" charset="0"/>
                          <a:ea typeface="黑体" panose="02010609060101010101" pitchFamily="49" charset="-122"/>
                        </a:rPr>
                        <a:t>log </a:t>
                      </a:r>
                      <a:r>
                        <a:rPr kumimoji="0" lang="en-US" altLang="zh-CN" sz="2200" b="1" i="1" u="none" strike="noStrike" cap="none" normalizeH="0" baseline="0">
                          <a:ln>
                            <a:noFill/>
                          </a:ln>
                          <a:solidFill>
                            <a:schemeClr val="tx1"/>
                          </a:solidFill>
                          <a:effectLst/>
                          <a:latin typeface="Arial" panose="020B0604020202020204" pitchFamily="34" charset="0"/>
                          <a:ea typeface="黑体" panose="02010609060101010101" pitchFamily="49" charset="-122"/>
                        </a:rPr>
                        <a:t>n</a:t>
                      </a: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3"/>
                  </a:ext>
                </a:extLst>
              </a:tr>
              <a:tr h="247650">
                <a:tc>
                  <a:txBody>
                    <a:bodyPr/>
                    <a:lstStyle>
                      <a:lvl1pPr eaLnBrk="0" hangingPunct="0">
                        <a:spcBef>
                          <a:spcPct val="20000"/>
                        </a:spcBef>
                        <a:buClr>
                          <a:schemeClr val="accent1"/>
                        </a:buClr>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eaLnBrk="0" hangingPunct="0">
                        <a:spcBef>
                          <a:spcPct val="20000"/>
                        </a:spcBef>
                        <a:buClr>
                          <a:schemeClr val="accent1"/>
                        </a:buClr>
                        <a:buFont typeface="Wingdings" panose="05000000000000000000" pitchFamily="2" charset="2"/>
                        <a:defRPr sz="2300">
                          <a:solidFill>
                            <a:schemeClr val="tx1"/>
                          </a:solidFill>
                          <a:latin typeface="Arial" panose="020B0604020202020204" pitchFamily="34" charset="0"/>
                          <a:ea typeface="宋体" panose="02010600030101010101" pitchFamily="2" charset="-122"/>
                        </a:defRPr>
                      </a:lvl2pPr>
                      <a:lvl3pPr eaLnBrk="0" hangingPunct="0">
                        <a:spcBef>
                          <a:spcPct val="20000"/>
                        </a:spcBef>
                        <a:buClr>
                          <a:schemeClr val="accent1"/>
                        </a:buClr>
                        <a:buFont typeface="Wingdings" panose="05000000000000000000" pitchFamily="2" charset="2"/>
                        <a:defRPr sz="2100">
                          <a:solidFill>
                            <a:schemeClr val="tx1"/>
                          </a:solidFill>
                          <a:latin typeface="Arial" panose="020B0604020202020204" pitchFamily="34" charset="0"/>
                          <a:ea typeface="宋体" panose="02010600030101010101" pitchFamily="2" charset="-122"/>
                        </a:defRPr>
                      </a:lvl3pPr>
                      <a:lvl4pPr eaLnBrk="0" hangingPunct="0">
                        <a:spcBef>
                          <a:spcPct val="20000"/>
                        </a:spcBef>
                        <a:buClr>
                          <a:schemeClr val="accent1"/>
                        </a:buClr>
                        <a:defRPr>
                          <a:solidFill>
                            <a:schemeClr val="tx1"/>
                          </a:solidFill>
                          <a:latin typeface="Arial" panose="020B0604020202020204" pitchFamily="34" charset="0"/>
                          <a:ea typeface="宋体" panose="02010600030101010101" pitchFamily="2" charset="-122"/>
                        </a:defRPr>
                      </a:lvl4pPr>
                      <a:lvl5pPr eaLnBrk="0" hangingPunct="0">
                        <a:spcBef>
                          <a:spcPct val="20000"/>
                        </a:spcBef>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anose="05000000000000000000" pitchFamily="2" charset="2"/>
                        <a:buNone/>
                        <a:tabLst/>
                      </a:pPr>
                      <a:r>
                        <a:rPr kumimoji="0" lang="en-US" altLang="zh-CN" sz="2200" b="1" i="1" u="none" strike="noStrike" cap="none" normalizeH="0" baseline="0">
                          <a:ln>
                            <a:noFill/>
                          </a:ln>
                          <a:solidFill>
                            <a:schemeClr val="tx1"/>
                          </a:solidFill>
                          <a:effectLst/>
                          <a:latin typeface="Arial" panose="020B0604020202020204" pitchFamily="34" charset="0"/>
                          <a:ea typeface="黑体" panose="02010609060101010101" pitchFamily="49" charset="-122"/>
                        </a:rPr>
                        <a:t>n</a:t>
                      </a:r>
                      <a:r>
                        <a:rPr kumimoji="0" lang="en-US" altLang="zh-CN" sz="2200" b="1" i="1" u="none" strike="noStrike" cap="none" normalizeH="0" baseline="30000">
                          <a:ln>
                            <a:noFill/>
                          </a:ln>
                          <a:solidFill>
                            <a:schemeClr val="tx1"/>
                          </a:solidFill>
                          <a:effectLst/>
                          <a:latin typeface="Arial" panose="020B0604020202020204" pitchFamily="34" charset="0"/>
                          <a:ea typeface="黑体" panose="02010609060101010101" pitchFamily="49" charset="-122"/>
                        </a:rPr>
                        <a:t>2</a:t>
                      </a:r>
                      <a:endParaRPr kumimoji="0" lang="en-US" altLang="zh-CN" sz="2200" b="1" i="1" u="none" strike="noStrike" cap="none" normalizeH="0" baseline="0">
                        <a:ln>
                          <a:noFill/>
                        </a:ln>
                        <a:solidFill>
                          <a:schemeClr val="tx1"/>
                        </a:solidFill>
                        <a:effectLst/>
                        <a:latin typeface="Arial" panose="020B0604020202020204" pitchFamily="34" charset="0"/>
                        <a:ea typeface="黑体" panose="02010609060101010101" pitchFamily="49" charset="-122"/>
                      </a:endParaRP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eaLnBrk="0" hangingPunct="0">
                        <a:spcBef>
                          <a:spcPct val="20000"/>
                        </a:spcBef>
                        <a:buClr>
                          <a:schemeClr val="accent1"/>
                        </a:buClr>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eaLnBrk="0" hangingPunct="0">
                        <a:spcBef>
                          <a:spcPct val="20000"/>
                        </a:spcBef>
                        <a:buClr>
                          <a:schemeClr val="accent1"/>
                        </a:buClr>
                        <a:buFont typeface="Wingdings" panose="05000000000000000000" pitchFamily="2" charset="2"/>
                        <a:defRPr sz="2300">
                          <a:solidFill>
                            <a:schemeClr val="tx1"/>
                          </a:solidFill>
                          <a:latin typeface="Arial" panose="020B0604020202020204" pitchFamily="34" charset="0"/>
                          <a:ea typeface="宋体" panose="02010600030101010101" pitchFamily="2" charset="-122"/>
                        </a:defRPr>
                      </a:lvl2pPr>
                      <a:lvl3pPr eaLnBrk="0" hangingPunct="0">
                        <a:spcBef>
                          <a:spcPct val="20000"/>
                        </a:spcBef>
                        <a:buClr>
                          <a:schemeClr val="accent1"/>
                        </a:buClr>
                        <a:buFont typeface="Wingdings" panose="05000000000000000000" pitchFamily="2" charset="2"/>
                        <a:defRPr sz="2100">
                          <a:solidFill>
                            <a:schemeClr val="tx1"/>
                          </a:solidFill>
                          <a:latin typeface="Arial" panose="020B0604020202020204" pitchFamily="34" charset="0"/>
                          <a:ea typeface="宋体" panose="02010600030101010101" pitchFamily="2" charset="-122"/>
                        </a:defRPr>
                      </a:lvl3pPr>
                      <a:lvl4pPr eaLnBrk="0" hangingPunct="0">
                        <a:spcBef>
                          <a:spcPct val="20000"/>
                        </a:spcBef>
                        <a:buClr>
                          <a:schemeClr val="accent1"/>
                        </a:buClr>
                        <a:defRPr>
                          <a:solidFill>
                            <a:schemeClr val="tx1"/>
                          </a:solidFill>
                          <a:latin typeface="Arial" panose="020B0604020202020204" pitchFamily="34" charset="0"/>
                          <a:ea typeface="宋体" panose="02010600030101010101" pitchFamily="2" charset="-122"/>
                        </a:defRPr>
                      </a:lvl4pPr>
                      <a:lvl5pPr eaLnBrk="0" hangingPunct="0">
                        <a:spcBef>
                          <a:spcPct val="20000"/>
                        </a:spcBef>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anose="05000000000000000000" pitchFamily="2" charset="2"/>
                        <a:buNone/>
                        <a:tabLst/>
                      </a:pPr>
                      <a:r>
                        <a:rPr kumimoji="0" lang="zh-CN" altLang="en-US" sz="2200" b="1" i="0" u="none" strike="noStrike" cap="none" normalizeH="0" baseline="0">
                          <a:ln>
                            <a:noFill/>
                          </a:ln>
                          <a:solidFill>
                            <a:schemeClr val="tx1"/>
                          </a:solidFill>
                          <a:effectLst/>
                          <a:latin typeface="Arial" panose="020B0604020202020204" pitchFamily="34" charset="0"/>
                          <a:ea typeface="黑体" panose="02010609060101010101" pitchFamily="49" charset="-122"/>
                        </a:rPr>
                        <a:t>平方</a:t>
                      </a: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4"/>
                  </a:ext>
                </a:extLst>
              </a:tr>
              <a:tr h="247650">
                <a:tc>
                  <a:txBody>
                    <a:bodyPr/>
                    <a:lstStyle>
                      <a:lvl1pPr eaLnBrk="0" hangingPunct="0">
                        <a:spcBef>
                          <a:spcPct val="20000"/>
                        </a:spcBef>
                        <a:buClr>
                          <a:schemeClr val="accent1"/>
                        </a:buClr>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eaLnBrk="0" hangingPunct="0">
                        <a:spcBef>
                          <a:spcPct val="20000"/>
                        </a:spcBef>
                        <a:buClr>
                          <a:schemeClr val="accent1"/>
                        </a:buClr>
                        <a:buFont typeface="Wingdings" panose="05000000000000000000" pitchFamily="2" charset="2"/>
                        <a:defRPr sz="2300">
                          <a:solidFill>
                            <a:schemeClr val="tx1"/>
                          </a:solidFill>
                          <a:latin typeface="Arial" panose="020B0604020202020204" pitchFamily="34" charset="0"/>
                          <a:ea typeface="宋体" panose="02010600030101010101" pitchFamily="2" charset="-122"/>
                        </a:defRPr>
                      </a:lvl2pPr>
                      <a:lvl3pPr eaLnBrk="0" hangingPunct="0">
                        <a:spcBef>
                          <a:spcPct val="20000"/>
                        </a:spcBef>
                        <a:buClr>
                          <a:schemeClr val="accent1"/>
                        </a:buClr>
                        <a:buFont typeface="Wingdings" panose="05000000000000000000" pitchFamily="2" charset="2"/>
                        <a:defRPr sz="2100">
                          <a:solidFill>
                            <a:schemeClr val="tx1"/>
                          </a:solidFill>
                          <a:latin typeface="Arial" panose="020B0604020202020204" pitchFamily="34" charset="0"/>
                          <a:ea typeface="宋体" panose="02010600030101010101" pitchFamily="2" charset="-122"/>
                        </a:defRPr>
                      </a:lvl3pPr>
                      <a:lvl4pPr eaLnBrk="0" hangingPunct="0">
                        <a:spcBef>
                          <a:spcPct val="20000"/>
                        </a:spcBef>
                        <a:buClr>
                          <a:schemeClr val="accent1"/>
                        </a:buClr>
                        <a:defRPr>
                          <a:solidFill>
                            <a:schemeClr val="tx1"/>
                          </a:solidFill>
                          <a:latin typeface="Arial" panose="020B0604020202020204" pitchFamily="34" charset="0"/>
                          <a:ea typeface="宋体" panose="02010600030101010101" pitchFamily="2" charset="-122"/>
                        </a:defRPr>
                      </a:lvl4pPr>
                      <a:lvl5pPr eaLnBrk="0" hangingPunct="0">
                        <a:spcBef>
                          <a:spcPct val="20000"/>
                        </a:spcBef>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anose="05000000000000000000" pitchFamily="2" charset="2"/>
                        <a:buNone/>
                        <a:tabLst/>
                      </a:pPr>
                      <a:r>
                        <a:rPr kumimoji="0" lang="en-US" altLang="zh-CN" sz="2200" b="1" i="1" u="none" strike="noStrike" cap="none" normalizeH="0" baseline="0">
                          <a:ln>
                            <a:noFill/>
                          </a:ln>
                          <a:solidFill>
                            <a:schemeClr val="tx1"/>
                          </a:solidFill>
                          <a:effectLst/>
                          <a:latin typeface="Arial" panose="020B0604020202020204" pitchFamily="34" charset="0"/>
                          <a:ea typeface="黑体" panose="02010609060101010101" pitchFamily="49" charset="-122"/>
                        </a:rPr>
                        <a:t>n</a:t>
                      </a:r>
                      <a:r>
                        <a:rPr kumimoji="0" lang="en-US" altLang="zh-CN" sz="2200" b="1" i="1" u="none" strike="noStrike" cap="none" normalizeH="0" baseline="30000">
                          <a:ln>
                            <a:noFill/>
                          </a:ln>
                          <a:solidFill>
                            <a:schemeClr val="tx1"/>
                          </a:solidFill>
                          <a:effectLst/>
                          <a:latin typeface="Arial" panose="020B0604020202020204" pitchFamily="34" charset="0"/>
                          <a:ea typeface="黑体" panose="02010609060101010101" pitchFamily="49" charset="-122"/>
                        </a:rPr>
                        <a:t>3</a:t>
                      </a: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eaLnBrk="0" hangingPunct="0">
                        <a:spcBef>
                          <a:spcPct val="20000"/>
                        </a:spcBef>
                        <a:buClr>
                          <a:schemeClr val="accent1"/>
                        </a:buClr>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eaLnBrk="0" hangingPunct="0">
                        <a:spcBef>
                          <a:spcPct val="20000"/>
                        </a:spcBef>
                        <a:buClr>
                          <a:schemeClr val="accent1"/>
                        </a:buClr>
                        <a:buFont typeface="Wingdings" panose="05000000000000000000" pitchFamily="2" charset="2"/>
                        <a:defRPr sz="2300">
                          <a:solidFill>
                            <a:schemeClr val="tx1"/>
                          </a:solidFill>
                          <a:latin typeface="Arial" panose="020B0604020202020204" pitchFamily="34" charset="0"/>
                          <a:ea typeface="宋体" panose="02010600030101010101" pitchFamily="2" charset="-122"/>
                        </a:defRPr>
                      </a:lvl2pPr>
                      <a:lvl3pPr eaLnBrk="0" hangingPunct="0">
                        <a:spcBef>
                          <a:spcPct val="20000"/>
                        </a:spcBef>
                        <a:buClr>
                          <a:schemeClr val="accent1"/>
                        </a:buClr>
                        <a:buFont typeface="Wingdings" panose="05000000000000000000" pitchFamily="2" charset="2"/>
                        <a:defRPr sz="2100">
                          <a:solidFill>
                            <a:schemeClr val="tx1"/>
                          </a:solidFill>
                          <a:latin typeface="Arial" panose="020B0604020202020204" pitchFamily="34" charset="0"/>
                          <a:ea typeface="宋体" panose="02010600030101010101" pitchFamily="2" charset="-122"/>
                        </a:defRPr>
                      </a:lvl3pPr>
                      <a:lvl4pPr eaLnBrk="0" hangingPunct="0">
                        <a:spcBef>
                          <a:spcPct val="20000"/>
                        </a:spcBef>
                        <a:buClr>
                          <a:schemeClr val="accent1"/>
                        </a:buClr>
                        <a:defRPr>
                          <a:solidFill>
                            <a:schemeClr val="tx1"/>
                          </a:solidFill>
                          <a:latin typeface="Arial" panose="020B0604020202020204" pitchFamily="34" charset="0"/>
                          <a:ea typeface="宋体" panose="02010600030101010101" pitchFamily="2" charset="-122"/>
                        </a:defRPr>
                      </a:lvl4pPr>
                      <a:lvl5pPr eaLnBrk="0" hangingPunct="0">
                        <a:spcBef>
                          <a:spcPct val="20000"/>
                        </a:spcBef>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anose="05000000000000000000" pitchFamily="2" charset="2"/>
                        <a:buNone/>
                        <a:tabLst/>
                      </a:pPr>
                      <a:r>
                        <a:rPr kumimoji="0" lang="zh-CN" altLang="en-US" sz="2200" b="1" i="0" u="none" strike="noStrike" cap="none" normalizeH="0" baseline="0">
                          <a:ln>
                            <a:noFill/>
                          </a:ln>
                          <a:solidFill>
                            <a:schemeClr val="tx1"/>
                          </a:solidFill>
                          <a:effectLst/>
                          <a:latin typeface="Arial" panose="020B0604020202020204" pitchFamily="34" charset="0"/>
                          <a:ea typeface="黑体" panose="02010609060101010101" pitchFamily="49" charset="-122"/>
                        </a:rPr>
                        <a:t>立方</a:t>
                      </a: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5"/>
                  </a:ext>
                </a:extLst>
              </a:tr>
              <a:tr h="247650">
                <a:tc>
                  <a:txBody>
                    <a:bodyPr/>
                    <a:lstStyle>
                      <a:lvl1pPr eaLnBrk="0" hangingPunct="0">
                        <a:spcBef>
                          <a:spcPct val="20000"/>
                        </a:spcBef>
                        <a:buClr>
                          <a:schemeClr val="accent1"/>
                        </a:buClr>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eaLnBrk="0" hangingPunct="0">
                        <a:spcBef>
                          <a:spcPct val="20000"/>
                        </a:spcBef>
                        <a:buClr>
                          <a:schemeClr val="accent1"/>
                        </a:buClr>
                        <a:buFont typeface="Wingdings" panose="05000000000000000000" pitchFamily="2" charset="2"/>
                        <a:defRPr sz="2300">
                          <a:solidFill>
                            <a:schemeClr val="tx1"/>
                          </a:solidFill>
                          <a:latin typeface="Arial" panose="020B0604020202020204" pitchFamily="34" charset="0"/>
                          <a:ea typeface="宋体" panose="02010600030101010101" pitchFamily="2" charset="-122"/>
                        </a:defRPr>
                      </a:lvl2pPr>
                      <a:lvl3pPr eaLnBrk="0" hangingPunct="0">
                        <a:spcBef>
                          <a:spcPct val="20000"/>
                        </a:spcBef>
                        <a:buClr>
                          <a:schemeClr val="accent1"/>
                        </a:buClr>
                        <a:buFont typeface="Wingdings" panose="05000000000000000000" pitchFamily="2" charset="2"/>
                        <a:defRPr sz="2100">
                          <a:solidFill>
                            <a:schemeClr val="tx1"/>
                          </a:solidFill>
                          <a:latin typeface="Arial" panose="020B0604020202020204" pitchFamily="34" charset="0"/>
                          <a:ea typeface="宋体" panose="02010600030101010101" pitchFamily="2" charset="-122"/>
                        </a:defRPr>
                      </a:lvl3pPr>
                      <a:lvl4pPr eaLnBrk="0" hangingPunct="0">
                        <a:spcBef>
                          <a:spcPct val="20000"/>
                        </a:spcBef>
                        <a:buClr>
                          <a:schemeClr val="accent1"/>
                        </a:buClr>
                        <a:defRPr>
                          <a:solidFill>
                            <a:schemeClr val="tx1"/>
                          </a:solidFill>
                          <a:latin typeface="Arial" panose="020B0604020202020204" pitchFamily="34" charset="0"/>
                          <a:ea typeface="宋体" panose="02010600030101010101" pitchFamily="2" charset="-122"/>
                        </a:defRPr>
                      </a:lvl4pPr>
                      <a:lvl5pPr eaLnBrk="0" hangingPunct="0">
                        <a:spcBef>
                          <a:spcPct val="20000"/>
                        </a:spcBef>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anose="05000000000000000000" pitchFamily="2" charset="2"/>
                        <a:buNone/>
                        <a:tabLst/>
                      </a:pPr>
                      <a:r>
                        <a:rPr kumimoji="0" lang="en-US" altLang="zh-CN" sz="2200" b="1" i="0" u="none" strike="noStrike" cap="none" normalizeH="0" baseline="0">
                          <a:ln>
                            <a:noFill/>
                          </a:ln>
                          <a:solidFill>
                            <a:schemeClr val="tx1"/>
                          </a:solidFill>
                          <a:effectLst/>
                          <a:latin typeface="Arial" panose="020B0604020202020204" pitchFamily="34" charset="0"/>
                          <a:ea typeface="黑体" panose="02010609060101010101" pitchFamily="49" charset="-122"/>
                        </a:rPr>
                        <a:t>2</a:t>
                      </a:r>
                      <a:r>
                        <a:rPr kumimoji="0" lang="en-US" altLang="zh-CN" sz="2200" b="1" i="1" u="none" strike="noStrike" cap="none" normalizeH="0" baseline="30000">
                          <a:ln>
                            <a:noFill/>
                          </a:ln>
                          <a:solidFill>
                            <a:schemeClr val="tx1"/>
                          </a:solidFill>
                          <a:effectLst/>
                          <a:latin typeface="Arial" panose="020B0604020202020204" pitchFamily="34" charset="0"/>
                          <a:ea typeface="黑体" panose="02010609060101010101" pitchFamily="49" charset="-122"/>
                        </a:rPr>
                        <a:t>n</a:t>
                      </a: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lvl1pPr eaLnBrk="0" hangingPunct="0">
                        <a:spcBef>
                          <a:spcPct val="20000"/>
                        </a:spcBef>
                        <a:buClr>
                          <a:schemeClr val="accent1"/>
                        </a:buClr>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eaLnBrk="0" hangingPunct="0">
                        <a:spcBef>
                          <a:spcPct val="20000"/>
                        </a:spcBef>
                        <a:buClr>
                          <a:schemeClr val="accent1"/>
                        </a:buClr>
                        <a:buFont typeface="Wingdings" panose="05000000000000000000" pitchFamily="2" charset="2"/>
                        <a:defRPr sz="2300">
                          <a:solidFill>
                            <a:schemeClr val="tx1"/>
                          </a:solidFill>
                          <a:latin typeface="Arial" panose="020B0604020202020204" pitchFamily="34" charset="0"/>
                          <a:ea typeface="宋体" panose="02010600030101010101" pitchFamily="2" charset="-122"/>
                        </a:defRPr>
                      </a:lvl2pPr>
                      <a:lvl3pPr eaLnBrk="0" hangingPunct="0">
                        <a:spcBef>
                          <a:spcPct val="20000"/>
                        </a:spcBef>
                        <a:buClr>
                          <a:schemeClr val="accent1"/>
                        </a:buClr>
                        <a:buFont typeface="Wingdings" panose="05000000000000000000" pitchFamily="2" charset="2"/>
                        <a:defRPr sz="2100">
                          <a:solidFill>
                            <a:schemeClr val="tx1"/>
                          </a:solidFill>
                          <a:latin typeface="Arial" panose="020B0604020202020204" pitchFamily="34" charset="0"/>
                          <a:ea typeface="宋体" panose="02010600030101010101" pitchFamily="2" charset="-122"/>
                        </a:defRPr>
                      </a:lvl3pPr>
                      <a:lvl4pPr eaLnBrk="0" hangingPunct="0">
                        <a:spcBef>
                          <a:spcPct val="20000"/>
                        </a:spcBef>
                        <a:buClr>
                          <a:schemeClr val="accent1"/>
                        </a:buClr>
                        <a:defRPr>
                          <a:solidFill>
                            <a:schemeClr val="tx1"/>
                          </a:solidFill>
                          <a:latin typeface="Arial" panose="020B0604020202020204" pitchFamily="34" charset="0"/>
                          <a:ea typeface="宋体" panose="02010600030101010101" pitchFamily="2" charset="-122"/>
                        </a:defRPr>
                      </a:lvl4pPr>
                      <a:lvl5pPr eaLnBrk="0" hangingPunct="0">
                        <a:spcBef>
                          <a:spcPct val="20000"/>
                        </a:spcBef>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anose="05000000000000000000" pitchFamily="2" charset="2"/>
                        <a:buNone/>
                        <a:tabLst/>
                      </a:pPr>
                      <a:r>
                        <a:rPr kumimoji="0" lang="zh-CN" altLang="en-US" sz="2200" b="1" i="0" u="none" strike="noStrike" cap="none" normalizeH="0" baseline="0">
                          <a:ln>
                            <a:noFill/>
                          </a:ln>
                          <a:solidFill>
                            <a:schemeClr val="tx1"/>
                          </a:solidFill>
                          <a:effectLst/>
                          <a:latin typeface="Arial" panose="020B0604020202020204" pitchFamily="34" charset="0"/>
                          <a:ea typeface="黑体" panose="02010609060101010101" pitchFamily="49" charset="-122"/>
                        </a:rPr>
                        <a:t>指数</a:t>
                      </a: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6"/>
                  </a:ext>
                </a:extLst>
              </a:tr>
              <a:tr h="247650">
                <a:tc>
                  <a:txBody>
                    <a:bodyPr/>
                    <a:lstStyle>
                      <a:lvl1pPr eaLnBrk="0" hangingPunct="0">
                        <a:spcBef>
                          <a:spcPct val="20000"/>
                        </a:spcBef>
                        <a:buClr>
                          <a:schemeClr val="accent1"/>
                        </a:buClr>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eaLnBrk="0" hangingPunct="0">
                        <a:spcBef>
                          <a:spcPct val="20000"/>
                        </a:spcBef>
                        <a:buClr>
                          <a:schemeClr val="accent1"/>
                        </a:buClr>
                        <a:buFont typeface="Wingdings" panose="05000000000000000000" pitchFamily="2" charset="2"/>
                        <a:defRPr sz="2300">
                          <a:solidFill>
                            <a:schemeClr val="tx1"/>
                          </a:solidFill>
                          <a:latin typeface="Arial" panose="020B0604020202020204" pitchFamily="34" charset="0"/>
                          <a:ea typeface="宋体" panose="02010600030101010101" pitchFamily="2" charset="-122"/>
                        </a:defRPr>
                      </a:lvl2pPr>
                      <a:lvl3pPr eaLnBrk="0" hangingPunct="0">
                        <a:spcBef>
                          <a:spcPct val="20000"/>
                        </a:spcBef>
                        <a:buClr>
                          <a:schemeClr val="accent1"/>
                        </a:buClr>
                        <a:buFont typeface="Wingdings" panose="05000000000000000000" pitchFamily="2" charset="2"/>
                        <a:defRPr sz="2100">
                          <a:solidFill>
                            <a:schemeClr val="tx1"/>
                          </a:solidFill>
                          <a:latin typeface="Arial" panose="020B0604020202020204" pitchFamily="34" charset="0"/>
                          <a:ea typeface="宋体" panose="02010600030101010101" pitchFamily="2" charset="-122"/>
                        </a:defRPr>
                      </a:lvl3pPr>
                      <a:lvl4pPr eaLnBrk="0" hangingPunct="0">
                        <a:spcBef>
                          <a:spcPct val="20000"/>
                        </a:spcBef>
                        <a:buClr>
                          <a:schemeClr val="accent1"/>
                        </a:buClr>
                        <a:defRPr>
                          <a:solidFill>
                            <a:schemeClr val="tx1"/>
                          </a:solidFill>
                          <a:latin typeface="Arial" panose="020B0604020202020204" pitchFamily="34" charset="0"/>
                          <a:ea typeface="宋体" panose="02010600030101010101" pitchFamily="2" charset="-122"/>
                        </a:defRPr>
                      </a:lvl4pPr>
                      <a:lvl5pPr eaLnBrk="0" hangingPunct="0">
                        <a:spcBef>
                          <a:spcPct val="20000"/>
                        </a:spcBef>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anose="05000000000000000000" pitchFamily="2" charset="2"/>
                        <a:buNone/>
                        <a:tabLst/>
                      </a:pPr>
                      <a:r>
                        <a:rPr kumimoji="0" lang="en-US" altLang="zh-CN" sz="2200" b="1" i="1" u="none" strike="noStrike" cap="none" normalizeH="0" baseline="0">
                          <a:ln>
                            <a:noFill/>
                          </a:ln>
                          <a:solidFill>
                            <a:schemeClr val="tx1"/>
                          </a:solidFill>
                          <a:effectLst/>
                          <a:latin typeface="Arial" panose="020B0604020202020204" pitchFamily="34" charset="0"/>
                          <a:ea typeface="黑体" panose="02010609060101010101" pitchFamily="49" charset="-122"/>
                        </a:rPr>
                        <a:t>n!</a:t>
                      </a:r>
                      <a:endParaRPr kumimoji="0" lang="en-US" altLang="zh-CN" sz="2200" b="1" i="1" u="none" strike="noStrike" cap="none" normalizeH="0" baseline="30000">
                        <a:ln>
                          <a:noFill/>
                        </a:ln>
                        <a:solidFill>
                          <a:schemeClr val="tx1"/>
                        </a:solidFill>
                        <a:effectLst/>
                        <a:latin typeface="Arial" panose="020B0604020202020204" pitchFamily="34" charset="0"/>
                        <a:ea typeface="黑体" panose="02010609060101010101" pitchFamily="49" charset="-122"/>
                      </a:endParaRP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lvl1pPr eaLnBrk="0" hangingPunct="0">
                        <a:spcBef>
                          <a:spcPct val="20000"/>
                        </a:spcBef>
                        <a:buClr>
                          <a:schemeClr val="accent1"/>
                        </a:buClr>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eaLnBrk="0" hangingPunct="0">
                        <a:spcBef>
                          <a:spcPct val="20000"/>
                        </a:spcBef>
                        <a:buClr>
                          <a:schemeClr val="accent1"/>
                        </a:buClr>
                        <a:buFont typeface="Wingdings" panose="05000000000000000000" pitchFamily="2" charset="2"/>
                        <a:defRPr sz="2300">
                          <a:solidFill>
                            <a:schemeClr val="tx1"/>
                          </a:solidFill>
                          <a:latin typeface="Arial" panose="020B0604020202020204" pitchFamily="34" charset="0"/>
                          <a:ea typeface="宋体" panose="02010600030101010101" pitchFamily="2" charset="-122"/>
                        </a:defRPr>
                      </a:lvl2pPr>
                      <a:lvl3pPr eaLnBrk="0" hangingPunct="0">
                        <a:spcBef>
                          <a:spcPct val="20000"/>
                        </a:spcBef>
                        <a:buClr>
                          <a:schemeClr val="accent1"/>
                        </a:buClr>
                        <a:buFont typeface="Wingdings" panose="05000000000000000000" pitchFamily="2" charset="2"/>
                        <a:defRPr sz="2100">
                          <a:solidFill>
                            <a:schemeClr val="tx1"/>
                          </a:solidFill>
                          <a:latin typeface="Arial" panose="020B0604020202020204" pitchFamily="34" charset="0"/>
                          <a:ea typeface="宋体" panose="02010600030101010101" pitchFamily="2" charset="-122"/>
                        </a:defRPr>
                      </a:lvl3pPr>
                      <a:lvl4pPr eaLnBrk="0" hangingPunct="0">
                        <a:spcBef>
                          <a:spcPct val="20000"/>
                        </a:spcBef>
                        <a:buClr>
                          <a:schemeClr val="accent1"/>
                        </a:buClr>
                        <a:defRPr>
                          <a:solidFill>
                            <a:schemeClr val="tx1"/>
                          </a:solidFill>
                          <a:latin typeface="Arial" panose="020B0604020202020204" pitchFamily="34" charset="0"/>
                          <a:ea typeface="宋体" panose="02010600030101010101" pitchFamily="2" charset="-122"/>
                        </a:defRPr>
                      </a:lvl4pPr>
                      <a:lvl5pPr eaLnBrk="0" hangingPunct="0">
                        <a:spcBef>
                          <a:spcPct val="20000"/>
                        </a:spcBef>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accent1"/>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anose="05000000000000000000" pitchFamily="2" charset="2"/>
                        <a:buNone/>
                        <a:tabLst/>
                      </a:pPr>
                      <a:r>
                        <a:rPr kumimoji="0" lang="zh-CN" altLang="en-US" sz="2200" b="1" i="0" u="none" strike="noStrike" cap="none" normalizeH="0" baseline="0">
                          <a:ln>
                            <a:noFill/>
                          </a:ln>
                          <a:solidFill>
                            <a:schemeClr val="tx1"/>
                          </a:solidFill>
                          <a:effectLst/>
                          <a:latin typeface="Arial" panose="020B0604020202020204" pitchFamily="34" charset="0"/>
                          <a:ea typeface="黑体" panose="02010609060101010101" pitchFamily="49" charset="-122"/>
                        </a:rPr>
                        <a:t>阶乘</a:t>
                      </a: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7"/>
                  </a:ext>
                </a:extLst>
              </a:tr>
            </a:tbl>
          </a:graphicData>
        </a:graphic>
      </p:graphicFrame>
      <p:sp>
        <p:nvSpPr>
          <p:cNvPr id="16427" name="Text Box 8"/>
          <p:cNvSpPr txBox="1">
            <a:spLocks noChangeArrowheads="1"/>
          </p:cNvSpPr>
          <p:nvPr/>
        </p:nvSpPr>
        <p:spPr bwMode="auto">
          <a:xfrm>
            <a:off x="609600" y="5943600"/>
            <a:ext cx="813752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Char char="•"/>
            </a:pPr>
            <a:r>
              <a:rPr lang="zh-CN" altLang="en-US" sz="2800" u="none" dirty="0">
                <a:solidFill>
                  <a:srgbClr val="FFFF00"/>
                </a:solidFill>
                <a:latin typeface="Verdana" panose="020B0604030504040204" pitchFamily="34" charset="0"/>
              </a:rPr>
              <a:t>排在前面的复杂性类型是算法设计追求的目标。</a:t>
            </a:r>
          </a:p>
        </p:txBody>
      </p:sp>
    </p:spTree>
    <p:extLst>
      <p:ext uri="{BB962C8B-B14F-4D97-AF65-F5344CB8AC3E}">
        <p14:creationId xmlns:p14="http://schemas.microsoft.com/office/powerpoint/2010/main" val="21094494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11" name="Rectangle 7"/>
          <p:cNvSpPr>
            <a:spLocks noGrp="1" noChangeArrowheads="1"/>
          </p:cNvSpPr>
          <p:nvPr>
            <p:ph type="title"/>
          </p:nvPr>
        </p:nvSpPr>
        <p:spPr>
          <a:xfrm>
            <a:off x="609600" y="0"/>
            <a:ext cx="7772400" cy="838200"/>
          </a:xfrm>
        </p:spPr>
        <p:txBody>
          <a:bodyPr/>
          <a:lstStyle/>
          <a:p>
            <a:r>
              <a:rPr lang="en-US" altLang="zh-CN" dirty="0"/>
              <a:t>1. 3 </a:t>
            </a:r>
            <a:r>
              <a:rPr lang="zh-CN" altLang="en-US" dirty="0"/>
              <a:t>渐近记号 </a:t>
            </a:r>
            <a:r>
              <a:rPr lang="en-US" altLang="zh-CN" dirty="0"/>
              <a:t>— </a:t>
            </a:r>
            <a:r>
              <a:rPr lang="zh-CN" altLang="en-US" sz="3200" dirty="0"/>
              <a:t>基本的效率类型</a:t>
            </a:r>
            <a:r>
              <a:rPr lang="en-US" altLang="zh-CN" sz="3200" dirty="0"/>
              <a:t> (2)</a:t>
            </a:r>
            <a:endParaRPr lang="zh-CN" altLang="en-US" sz="3200" dirty="0"/>
          </a:p>
        </p:txBody>
      </p:sp>
      <p:graphicFrame>
        <p:nvGraphicFramePr>
          <p:cNvPr id="109572" name="Object 4"/>
          <p:cNvGraphicFramePr>
            <a:graphicFrameLocks noGrp="1" noChangeAspect="1"/>
          </p:cNvGraphicFramePr>
          <p:nvPr>
            <p:ph idx="1"/>
            <p:extLst>
              <p:ext uri="{D42A27DB-BD31-4B8C-83A1-F6EECF244321}">
                <p14:modId xmlns:p14="http://schemas.microsoft.com/office/powerpoint/2010/main" val="3479825050"/>
              </p:ext>
            </p:extLst>
          </p:nvPr>
        </p:nvGraphicFramePr>
        <p:xfrm>
          <a:off x="1143000" y="3937000"/>
          <a:ext cx="6838950" cy="2235200"/>
        </p:xfrm>
        <a:graphic>
          <a:graphicData uri="http://schemas.openxmlformats.org/presentationml/2006/ole">
            <mc:AlternateContent xmlns:mc="http://schemas.openxmlformats.org/markup-compatibility/2006">
              <mc:Choice xmlns:v="urn:schemas-microsoft-com:vml" Requires="v">
                <p:oleObj spid="_x0000_s6149" name="Equation" r:id="rId3" imgW="2603500" imgH="850900" progId="Equation.DSMT4">
                  <p:embed/>
                </p:oleObj>
              </mc:Choice>
              <mc:Fallback>
                <p:oleObj name="Equation" r:id="rId3" imgW="2603500" imgH="850900" progId="Equation.DSMT4">
                  <p:embed/>
                  <p:pic>
                    <p:nvPicPr>
                      <p:cNvPr id="0" name="Picture 2"/>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3000" y="3937000"/>
                        <a:ext cx="6838950" cy="2235200"/>
                      </a:xfrm>
                      <a:prstGeom prst="rect">
                        <a:avLst/>
                      </a:prstGeom>
                      <a:solidFill>
                        <a:schemeClr val="tx1"/>
                      </a:solidFill>
                    </p:spPr>
                  </p:pic>
                </p:oleObj>
              </mc:Fallback>
            </mc:AlternateContent>
          </a:graphicData>
        </a:graphic>
      </p:graphicFrame>
      <p:pic>
        <p:nvPicPr>
          <p:cNvPr id="149508"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211263" y="1458913"/>
            <a:ext cx="6408737" cy="234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757741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109572"/>
                                        </p:tgtEl>
                                        <p:attrNameLst>
                                          <p:attrName>style.visibility</p:attrName>
                                        </p:attrNameLst>
                                      </p:cBhvr>
                                      <p:to>
                                        <p:strVal val="visible"/>
                                      </p:to>
                                    </p:set>
                                    <p:animEffect transition="in" filter="box(in)">
                                      <p:cBhvr>
                                        <p:cTn id="7" dur="500"/>
                                        <p:tgtEl>
                                          <p:spTgt spid="1095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idx="4294967295"/>
          </p:nvPr>
        </p:nvSpPr>
        <p:spPr>
          <a:xfrm>
            <a:off x="457200" y="228600"/>
            <a:ext cx="7772400" cy="685800"/>
          </a:xfrm>
        </p:spPr>
        <p:txBody>
          <a:bodyPr/>
          <a:lstStyle/>
          <a:p>
            <a:r>
              <a:rPr lang="en-US" altLang="zh-CN" sz="3600" dirty="0"/>
              <a:t>1.3 </a:t>
            </a:r>
            <a:r>
              <a:rPr lang="zh-CN" altLang="en-US" sz="3600" dirty="0"/>
              <a:t>渐近记号 </a:t>
            </a:r>
            <a:r>
              <a:rPr lang="en-US" altLang="zh-CN" sz="3600" dirty="0"/>
              <a:t>— </a:t>
            </a:r>
            <a:r>
              <a:rPr lang="en-US" altLang="zh-CN" sz="3600" i="1" dirty="0"/>
              <a:t>O</a:t>
            </a:r>
            <a:r>
              <a:rPr lang="zh-CN" altLang="en-US" sz="3600" dirty="0">
                <a:sym typeface="Symbol" panose="05050102010706020507" pitchFamily="18" charset="2"/>
              </a:rPr>
              <a:t>记号 </a:t>
            </a:r>
            <a:r>
              <a:rPr lang="en-US" sz="3600" b="1" dirty="0">
                <a:solidFill>
                  <a:srgbClr val="0000CC"/>
                </a:solidFill>
              </a:rPr>
              <a:t>(</a:t>
            </a:r>
            <a:r>
              <a:rPr lang="en-US" altLang="zh-CN" sz="3600" b="1" dirty="0">
                <a:solidFill>
                  <a:srgbClr val="0000CC"/>
                </a:solidFill>
              </a:rPr>
              <a:t>1</a:t>
            </a:r>
            <a:r>
              <a:rPr lang="en-US" sz="3600" b="1" dirty="0">
                <a:solidFill>
                  <a:srgbClr val="0000CC"/>
                </a:solidFill>
              </a:rPr>
              <a:t>)</a:t>
            </a:r>
          </a:p>
        </p:txBody>
      </p:sp>
      <p:sp>
        <p:nvSpPr>
          <p:cNvPr id="7171" name="Rectangle 3"/>
          <p:cNvSpPr>
            <a:spLocks noGrp="1" noChangeArrowheads="1"/>
          </p:cNvSpPr>
          <p:nvPr>
            <p:ph type="body" idx="4294967295"/>
          </p:nvPr>
        </p:nvSpPr>
        <p:spPr>
          <a:xfrm>
            <a:off x="685800" y="1295400"/>
            <a:ext cx="8458200" cy="2743200"/>
          </a:xfrm>
        </p:spPr>
        <p:txBody>
          <a:bodyPr>
            <a:normAutofit fontScale="92500"/>
          </a:bodyPr>
          <a:lstStyle/>
          <a:p>
            <a:pPr marL="0" indent="0" algn="just">
              <a:lnSpc>
                <a:spcPct val="125000"/>
              </a:lnSpc>
              <a:spcBef>
                <a:spcPts val="600"/>
              </a:spcBef>
              <a:buNone/>
            </a:pPr>
            <a:r>
              <a:rPr lang="zh-CN" altLang="en-US" dirty="0">
                <a:solidFill>
                  <a:srgbClr val="3333FF"/>
                </a:solidFill>
                <a:latin typeface="黑体" panose="02010609060101010101" pitchFamily="49" charset="-122"/>
                <a:ea typeface="黑体" panose="02010609060101010101" pitchFamily="49" charset="-122"/>
              </a:rPr>
              <a:t>渐近上界</a:t>
            </a:r>
            <a:r>
              <a:rPr lang="zh-CN" altLang="en-US" dirty="0">
                <a:latin typeface="黑体" panose="02010609060101010101" pitchFamily="49" charset="-122"/>
                <a:ea typeface="黑体" panose="02010609060101010101" pitchFamily="49" charset="-122"/>
              </a:rPr>
              <a:t>记号</a:t>
            </a:r>
            <a:r>
              <a:rPr lang="en-US" altLang="zh-CN" b="1" i="1" dirty="0">
                <a:solidFill>
                  <a:srgbClr val="C00000"/>
                </a:solidFill>
              </a:rPr>
              <a:t>O </a:t>
            </a:r>
            <a:r>
              <a:rPr lang="en-US" altLang="zh-CN" b="1" dirty="0"/>
              <a:t>(</a:t>
            </a:r>
            <a:r>
              <a:rPr lang="zh-CN" altLang="en-US" b="1" dirty="0">
                <a:latin typeface="黑体" panose="02010609060101010101" pitchFamily="49" charset="-122"/>
                <a:ea typeface="黑体" panose="02010609060101010101" pitchFamily="49" charset="-122"/>
              </a:rPr>
              <a:t>大</a:t>
            </a:r>
            <a:r>
              <a:rPr lang="en-US" altLang="zh-CN" b="1" i="1" dirty="0"/>
              <a:t>O</a:t>
            </a:r>
            <a:r>
              <a:rPr lang="en-US" altLang="zh-CN" b="1" dirty="0"/>
              <a:t>)</a:t>
            </a:r>
            <a:endParaRPr lang="en-US" b="1" dirty="0"/>
          </a:p>
          <a:p>
            <a:pPr algn="just">
              <a:lnSpc>
                <a:spcPct val="125000"/>
              </a:lnSpc>
              <a:spcBef>
                <a:spcPts val="600"/>
              </a:spcBef>
            </a:pPr>
            <a:r>
              <a:rPr lang="zh-CN" altLang="en-US" sz="2400" b="1" dirty="0"/>
              <a:t>渐近地给出了一个函数在常量因子内的上界</a:t>
            </a:r>
            <a:r>
              <a:rPr lang="en-US" sz="2400" b="1" dirty="0"/>
              <a:t>:</a:t>
            </a:r>
          </a:p>
          <a:p>
            <a:pPr marL="0" indent="0" algn="just">
              <a:lnSpc>
                <a:spcPct val="125000"/>
              </a:lnSpc>
              <a:spcBef>
                <a:spcPts val="600"/>
              </a:spcBef>
              <a:buNone/>
            </a:pPr>
            <a:r>
              <a:rPr lang="en-US" sz="2400" b="1" dirty="0"/>
              <a:t>    </a:t>
            </a:r>
            <a:r>
              <a:rPr lang="en-US" altLang="zh-CN" sz="2400" b="1" i="1" dirty="0"/>
              <a:t>O</a:t>
            </a:r>
            <a:r>
              <a:rPr lang="en-US" sz="2400" b="1" dirty="0"/>
              <a:t>(</a:t>
            </a:r>
            <a:r>
              <a:rPr lang="en-US" sz="2400" b="1" i="1" dirty="0"/>
              <a:t>g</a:t>
            </a:r>
            <a:r>
              <a:rPr lang="en-US" sz="2400" b="1" dirty="0"/>
              <a:t>(</a:t>
            </a:r>
            <a:r>
              <a:rPr lang="en-US" sz="2400" b="1" i="1" dirty="0"/>
              <a:t>n</a:t>
            </a:r>
            <a:r>
              <a:rPr lang="en-US" sz="2400" b="1" dirty="0"/>
              <a:t>)) = { </a:t>
            </a:r>
            <a:r>
              <a:rPr lang="en-US" sz="2400" b="1" i="1" dirty="0"/>
              <a:t>f</a:t>
            </a:r>
            <a:r>
              <a:rPr lang="en-US" sz="2400" b="1" dirty="0"/>
              <a:t>(</a:t>
            </a:r>
            <a:r>
              <a:rPr lang="en-US" sz="2400" b="1" i="1" dirty="0"/>
              <a:t>n</a:t>
            </a:r>
            <a:r>
              <a:rPr lang="en-US" sz="2400" b="1" dirty="0"/>
              <a:t>) : </a:t>
            </a:r>
            <a:r>
              <a:rPr lang="zh-CN" altLang="en-US" sz="2400" b="1" dirty="0">
                <a:solidFill>
                  <a:srgbClr val="CC3300"/>
                </a:solidFill>
              </a:rPr>
              <a:t>存在</a:t>
            </a:r>
            <a:r>
              <a:rPr lang="zh-CN" altLang="en-US" sz="2400" b="1" dirty="0"/>
              <a:t>正常量</a:t>
            </a:r>
            <a:r>
              <a:rPr lang="en-US" sz="2400" b="1" i="1" dirty="0"/>
              <a:t>c</a:t>
            </a:r>
            <a:r>
              <a:rPr lang="zh-CN" altLang="en-US" sz="2400" b="1" dirty="0"/>
              <a:t>和</a:t>
            </a:r>
            <a:r>
              <a:rPr lang="en-US" sz="2400" b="1" i="1" dirty="0"/>
              <a:t>n</a:t>
            </a:r>
            <a:r>
              <a:rPr lang="en-US" sz="2400" b="1" baseline="-25000" dirty="0"/>
              <a:t>0</a:t>
            </a:r>
            <a:r>
              <a:rPr lang="zh-CN" altLang="en-US" sz="2400" b="1" dirty="0"/>
              <a:t>，使得对所有</a:t>
            </a:r>
            <a:r>
              <a:rPr lang="pt-BR" altLang="zh-CN" sz="2400" b="1" i="1" dirty="0"/>
              <a:t>n</a:t>
            </a:r>
            <a:r>
              <a:rPr lang="pt-BR" altLang="zh-CN" sz="2400" b="1" dirty="0"/>
              <a:t> ≥ </a:t>
            </a:r>
            <a:r>
              <a:rPr lang="pt-BR" altLang="zh-CN" sz="2400" b="1" i="1" dirty="0"/>
              <a:t>n</a:t>
            </a:r>
            <a:r>
              <a:rPr lang="pt-BR" altLang="zh-CN" sz="2400" b="1" baseline="-25000" dirty="0"/>
              <a:t>0</a:t>
            </a:r>
            <a:r>
              <a:rPr lang="zh-CN" altLang="en-US" sz="2400" b="1" dirty="0"/>
              <a:t>，</a:t>
            </a:r>
            <a:endParaRPr lang="en-US" altLang="zh-CN" sz="2400" b="1" dirty="0"/>
          </a:p>
          <a:p>
            <a:pPr marL="0" indent="0" algn="just">
              <a:lnSpc>
                <a:spcPct val="125000"/>
              </a:lnSpc>
              <a:spcBef>
                <a:spcPts val="600"/>
              </a:spcBef>
              <a:buNone/>
            </a:pPr>
            <a:r>
              <a:rPr lang="en-US" altLang="zh-CN" sz="2400" b="1" dirty="0"/>
              <a:t>                        </a:t>
            </a:r>
            <a:r>
              <a:rPr lang="zh-CN" altLang="en-US" sz="2400" b="1" dirty="0"/>
              <a:t>有</a:t>
            </a:r>
            <a:r>
              <a:rPr lang="pt-BR" sz="2400" b="1" dirty="0"/>
              <a:t>0 ≤ </a:t>
            </a:r>
            <a:r>
              <a:rPr lang="pt-BR" sz="2400" b="1" i="1" dirty="0"/>
              <a:t>f</a:t>
            </a:r>
            <a:r>
              <a:rPr lang="pt-BR" sz="2400" b="1" dirty="0"/>
              <a:t>(</a:t>
            </a:r>
            <a:r>
              <a:rPr lang="pt-BR" sz="2400" b="1" i="1" dirty="0"/>
              <a:t>n</a:t>
            </a:r>
            <a:r>
              <a:rPr lang="pt-BR" sz="2400" b="1" dirty="0"/>
              <a:t>) ≤ </a:t>
            </a:r>
            <a:r>
              <a:rPr lang="en-US" sz="2400" b="1" i="1" dirty="0"/>
              <a:t>c</a:t>
            </a:r>
            <a:r>
              <a:rPr lang="pt-BR" sz="2400" b="1" i="1" dirty="0"/>
              <a:t>g</a:t>
            </a:r>
            <a:r>
              <a:rPr lang="pt-BR" sz="2400" b="1" dirty="0"/>
              <a:t>(</a:t>
            </a:r>
            <a:r>
              <a:rPr lang="pt-BR" sz="2400" b="1" i="1" dirty="0"/>
              <a:t>n</a:t>
            </a:r>
            <a:r>
              <a:rPr lang="pt-BR" sz="2400" b="1" dirty="0"/>
              <a:t>)}</a:t>
            </a:r>
          </a:p>
          <a:p>
            <a:pPr marL="0" indent="0" algn="just">
              <a:lnSpc>
                <a:spcPct val="125000"/>
              </a:lnSpc>
              <a:spcBef>
                <a:spcPts val="600"/>
              </a:spcBef>
              <a:buNone/>
            </a:pPr>
            <a:r>
              <a:rPr lang="zh-CN" altLang="en-US" sz="2400" dirty="0"/>
              <a:t>举例</a:t>
            </a:r>
            <a:r>
              <a:rPr lang="en-US" altLang="zh-CN" sz="2400" dirty="0"/>
              <a:t> : </a:t>
            </a:r>
            <a:r>
              <a:rPr lang="en-US" altLang="zh-CN" sz="2400" i="1" dirty="0"/>
              <a:t>f</a:t>
            </a:r>
            <a:r>
              <a:rPr lang="en-US" altLang="zh-CN" sz="2400" b="1" dirty="0"/>
              <a:t>(</a:t>
            </a:r>
            <a:r>
              <a:rPr lang="en-US" altLang="zh-CN" sz="2400" b="1" i="1" dirty="0"/>
              <a:t>n</a:t>
            </a:r>
            <a:r>
              <a:rPr lang="en-US" altLang="zh-CN" sz="2400" b="1" dirty="0"/>
              <a:t>)=</a:t>
            </a:r>
            <a:r>
              <a:rPr lang="en-US" altLang="zh-CN" sz="2400" i="1" dirty="0"/>
              <a:t>n</a:t>
            </a:r>
            <a:r>
              <a:rPr lang="en-US" altLang="zh-CN" sz="2400" baseline="30000" dirty="0"/>
              <a:t>2</a:t>
            </a:r>
            <a:r>
              <a:rPr lang="en-US" altLang="zh-CN" sz="2400" dirty="0"/>
              <a:t>, </a:t>
            </a:r>
            <a:r>
              <a:rPr lang="en-US" altLang="zh-CN" sz="2400" i="1" dirty="0"/>
              <a:t>n</a:t>
            </a:r>
            <a:r>
              <a:rPr lang="en-US" altLang="zh-CN" sz="2400" baseline="30000" dirty="0"/>
              <a:t>2</a:t>
            </a:r>
            <a:r>
              <a:rPr lang="en-US" altLang="zh-CN" sz="2400" dirty="0"/>
              <a:t> + </a:t>
            </a:r>
            <a:r>
              <a:rPr lang="en-US" altLang="zh-CN" sz="2400" i="1" dirty="0"/>
              <a:t>n</a:t>
            </a:r>
            <a:r>
              <a:rPr lang="en-US" altLang="zh-CN" sz="2400" dirty="0"/>
              <a:t>, </a:t>
            </a:r>
            <a:r>
              <a:rPr lang="en-US" altLang="zh-CN" sz="2400" i="1" dirty="0"/>
              <a:t>n</a:t>
            </a:r>
            <a:r>
              <a:rPr lang="en-US" altLang="zh-CN" sz="2400" baseline="30000" dirty="0"/>
              <a:t>2</a:t>
            </a:r>
            <a:r>
              <a:rPr lang="en-US" altLang="zh-CN" sz="2400" dirty="0"/>
              <a:t> + 1000</a:t>
            </a:r>
            <a:r>
              <a:rPr lang="en-US" altLang="zh-CN" sz="2400" i="1" dirty="0"/>
              <a:t>n</a:t>
            </a:r>
            <a:r>
              <a:rPr lang="en-US" altLang="zh-CN" sz="2400" dirty="0"/>
              <a:t>, 1000</a:t>
            </a:r>
            <a:r>
              <a:rPr lang="en-US" altLang="zh-CN" sz="2400" i="1" dirty="0"/>
              <a:t>n</a:t>
            </a:r>
            <a:r>
              <a:rPr lang="en-US" altLang="zh-CN" sz="2400" baseline="30000" dirty="0"/>
              <a:t>2</a:t>
            </a:r>
            <a:r>
              <a:rPr lang="en-US" altLang="zh-CN" sz="2400" dirty="0"/>
              <a:t> + 1000</a:t>
            </a:r>
            <a:r>
              <a:rPr lang="en-US" altLang="zh-CN" sz="2400" i="1" dirty="0"/>
              <a:t>n</a:t>
            </a:r>
            <a:r>
              <a:rPr lang="en-US" altLang="zh-CN" sz="2400" dirty="0"/>
              <a:t>, 5000</a:t>
            </a:r>
            <a:r>
              <a:rPr lang="en-US" altLang="zh-CN" sz="2400" i="1" dirty="0"/>
              <a:t>n</a:t>
            </a:r>
            <a:r>
              <a:rPr lang="en-US" altLang="zh-CN" sz="2400" dirty="0"/>
              <a:t>, 200</a:t>
            </a:r>
            <a:r>
              <a:rPr lang="en-US" altLang="zh-CN" sz="2400" i="1" dirty="0"/>
              <a:t>n</a:t>
            </a:r>
            <a:r>
              <a:rPr lang="en-US" altLang="zh-CN" sz="2400" baseline="30000" dirty="0"/>
              <a:t>1.9</a:t>
            </a:r>
            <a:endParaRPr lang="en-US" altLang="zh-CN" sz="2400" dirty="0"/>
          </a:p>
          <a:p>
            <a:pPr marL="0" indent="0" algn="just">
              <a:lnSpc>
                <a:spcPct val="125000"/>
              </a:lnSpc>
              <a:spcBef>
                <a:spcPts val="600"/>
              </a:spcBef>
              <a:buNone/>
            </a:pPr>
            <a:endParaRPr lang="pt-BR" sz="2400" b="1" dirty="0"/>
          </a:p>
        </p:txBody>
      </p:sp>
      <p:pic>
        <p:nvPicPr>
          <p:cNvPr id="4" name="Picture 3"/>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0518" t="27538" r="38965" b="23615"/>
          <a:stretch/>
        </p:blipFill>
        <p:spPr bwMode="auto">
          <a:xfrm>
            <a:off x="533400" y="3810000"/>
            <a:ext cx="3761574" cy="2895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矩形 1"/>
          <p:cNvSpPr/>
          <p:nvPr/>
        </p:nvSpPr>
        <p:spPr>
          <a:xfrm>
            <a:off x="4419600" y="4343400"/>
            <a:ext cx="4557729" cy="600164"/>
          </a:xfrm>
          <a:prstGeom prst="rect">
            <a:avLst/>
          </a:prstGeom>
        </p:spPr>
        <p:txBody>
          <a:bodyPr wrap="square">
            <a:spAutoFit/>
          </a:bodyPr>
          <a:lstStyle/>
          <a:p>
            <a:pPr marL="234950" indent="-292100">
              <a:lnSpc>
                <a:spcPct val="150000"/>
              </a:lnSpc>
              <a:spcBef>
                <a:spcPts val="600"/>
              </a:spcBef>
              <a:buFont typeface="Arial" panose="020B0604020202020204" pitchFamily="34" charset="0"/>
              <a:buChar char="•"/>
              <a:tabLst>
                <a:tab pos="271463" algn="l"/>
              </a:tabLst>
            </a:pPr>
            <a:r>
              <a:rPr lang="en-US" altLang="zh-CN" sz="2200" i="1" kern="0" dirty="0"/>
              <a:t>O</a:t>
            </a:r>
            <a:r>
              <a:rPr lang="zh-CN" altLang="en-US" sz="2200" dirty="0">
                <a:sym typeface="Symbol"/>
              </a:rPr>
              <a:t>可用于标识最坏情况运行时间</a:t>
            </a:r>
            <a:endParaRPr lang="en-US" altLang="zh-CN" sz="2200" dirty="0">
              <a:sym typeface="Symbol"/>
            </a:endParaRPr>
          </a:p>
        </p:txBody>
      </p:sp>
    </p:spTree>
    <p:extLst>
      <p:ext uri="{BB962C8B-B14F-4D97-AF65-F5344CB8AC3E}">
        <p14:creationId xmlns:p14="http://schemas.microsoft.com/office/powerpoint/2010/main" val="29006377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idx="4294967295"/>
          </p:nvPr>
        </p:nvSpPr>
        <p:spPr>
          <a:xfrm>
            <a:off x="457200" y="152400"/>
            <a:ext cx="7772400" cy="685800"/>
          </a:xfrm>
        </p:spPr>
        <p:txBody>
          <a:bodyPr/>
          <a:lstStyle/>
          <a:p>
            <a:r>
              <a:rPr lang="en-US" altLang="zh-CN" sz="3600" dirty="0"/>
              <a:t>1.3 </a:t>
            </a:r>
            <a:r>
              <a:rPr lang="zh-CN" altLang="en-US" sz="3600" dirty="0"/>
              <a:t>渐近记号 </a:t>
            </a:r>
            <a:r>
              <a:rPr lang="en-US" altLang="zh-CN" sz="3600" dirty="0"/>
              <a:t>—</a:t>
            </a:r>
            <a:r>
              <a:rPr lang="en-US" altLang="zh-CN" sz="3600" i="1" dirty="0"/>
              <a:t>O</a:t>
            </a:r>
            <a:r>
              <a:rPr lang="zh-CN" altLang="en-US" sz="3600" dirty="0">
                <a:sym typeface="Symbol" panose="05050102010706020507" pitchFamily="18" charset="2"/>
              </a:rPr>
              <a:t>记号 </a:t>
            </a:r>
            <a:r>
              <a:rPr lang="en-US" altLang="zh-CN" sz="3600" dirty="0"/>
              <a:t>(2)</a:t>
            </a:r>
            <a:endParaRPr lang="en-US" sz="3600" b="1" dirty="0">
              <a:solidFill>
                <a:srgbClr val="0000CC"/>
              </a:solidFill>
            </a:endParaRPr>
          </a:p>
        </p:txBody>
      </p:sp>
      <p:sp>
        <p:nvSpPr>
          <p:cNvPr id="7171" name="Rectangle 3"/>
          <p:cNvSpPr>
            <a:spLocks noGrp="1" noChangeArrowheads="1"/>
          </p:cNvSpPr>
          <p:nvPr>
            <p:ph type="body" idx="4294967295"/>
          </p:nvPr>
        </p:nvSpPr>
        <p:spPr>
          <a:xfrm>
            <a:off x="685800" y="1447800"/>
            <a:ext cx="8458200" cy="5105400"/>
          </a:xfrm>
        </p:spPr>
        <p:txBody>
          <a:bodyPr>
            <a:normAutofit/>
          </a:bodyPr>
          <a:lstStyle/>
          <a:p>
            <a:pPr marL="0" indent="0" eaLnBrk="1" hangingPunct="1">
              <a:lnSpc>
                <a:spcPct val="90000"/>
              </a:lnSpc>
              <a:buNone/>
            </a:pPr>
            <a:r>
              <a:rPr lang="zh-CN" altLang="en-US" sz="2400" b="1" dirty="0">
                <a:latin typeface="Times New Roman" pitchFamily="16" charset="0"/>
              </a:rPr>
              <a:t>练习</a:t>
            </a:r>
            <a:r>
              <a:rPr lang="en-US" altLang="zh-CN" sz="2400" b="1" dirty="0">
                <a:latin typeface="Times New Roman" pitchFamily="16" charset="0"/>
              </a:rPr>
              <a:t>: </a:t>
            </a:r>
            <a:r>
              <a:rPr lang="zh-CN" altLang="en-US" sz="2400" b="1" dirty="0">
                <a:latin typeface="Times New Roman" pitchFamily="16" charset="0"/>
              </a:rPr>
              <a:t>下列哪些关系是正确的</a:t>
            </a:r>
            <a:r>
              <a:rPr lang="en-US" altLang="zh-CN" sz="2400" b="1" dirty="0"/>
              <a:t>?</a:t>
            </a:r>
          </a:p>
          <a:p>
            <a:pPr eaLnBrk="1" hangingPunct="1">
              <a:lnSpc>
                <a:spcPct val="80000"/>
              </a:lnSpc>
            </a:pPr>
            <a:endParaRPr lang="en-US" sz="2400" b="1" dirty="0"/>
          </a:p>
          <a:p>
            <a:pPr eaLnBrk="1" hangingPunct="1">
              <a:lnSpc>
                <a:spcPct val="80000"/>
              </a:lnSpc>
            </a:pPr>
            <a:r>
              <a:rPr lang="en-US" sz="2400" b="1" dirty="0"/>
              <a:t>1000000</a:t>
            </a:r>
            <a:r>
              <a:rPr lang="en-US" sz="2400" b="1" i="1" dirty="0"/>
              <a:t>n</a:t>
            </a:r>
            <a:r>
              <a:rPr lang="en-US" sz="2400" b="1" baseline="30000" dirty="0"/>
              <a:t>2</a:t>
            </a:r>
            <a:r>
              <a:rPr lang="en-US" sz="2400" b="1" dirty="0"/>
              <a:t> </a:t>
            </a:r>
            <a:r>
              <a:rPr lang="en-US" sz="2400" b="1" dirty="0">
                <a:latin typeface="WP MathA" pitchFamily="2" charset="2"/>
                <a:sym typeface="Symbol" pitchFamily="18" charset="2"/>
              </a:rPr>
              <a:t></a:t>
            </a:r>
            <a:r>
              <a:rPr lang="en-US" sz="2400" b="1" dirty="0"/>
              <a:t> </a:t>
            </a:r>
            <a:r>
              <a:rPr lang="en-US" sz="2400" b="1" i="1" dirty="0"/>
              <a:t>O</a:t>
            </a:r>
            <a:r>
              <a:rPr lang="en-US" sz="2400" b="1" dirty="0"/>
              <a:t>(</a:t>
            </a:r>
            <a:r>
              <a:rPr lang="en-US" sz="2400" b="1" i="1" dirty="0"/>
              <a:t>n</a:t>
            </a:r>
            <a:r>
              <a:rPr lang="en-US" sz="2400" b="1" baseline="30000" dirty="0"/>
              <a:t>2</a:t>
            </a:r>
            <a:r>
              <a:rPr lang="en-US" sz="2400" b="1" dirty="0"/>
              <a:t>) </a:t>
            </a:r>
          </a:p>
          <a:p>
            <a:pPr marL="0" indent="0" eaLnBrk="1" hangingPunct="1">
              <a:lnSpc>
                <a:spcPct val="80000"/>
              </a:lnSpc>
              <a:buNone/>
            </a:pPr>
            <a:endParaRPr lang="en-US" sz="2400" b="1" dirty="0"/>
          </a:p>
          <a:p>
            <a:pPr eaLnBrk="1" hangingPunct="1">
              <a:lnSpc>
                <a:spcPct val="80000"/>
              </a:lnSpc>
            </a:pPr>
            <a:r>
              <a:rPr lang="en-US" sz="2400" b="1" dirty="0"/>
              <a:t>(</a:t>
            </a:r>
            <a:r>
              <a:rPr lang="en-US" sz="2400" b="1" i="1" dirty="0"/>
              <a:t>n –</a:t>
            </a:r>
            <a:r>
              <a:rPr lang="en-US" sz="2400" b="1" dirty="0"/>
              <a:t> 1)</a:t>
            </a:r>
            <a:r>
              <a:rPr lang="en-US" sz="2400" b="1" i="1" dirty="0"/>
              <a:t>n </a:t>
            </a:r>
            <a:r>
              <a:rPr lang="en-US" sz="2400" b="1" dirty="0"/>
              <a:t>/ 2 </a:t>
            </a:r>
            <a:r>
              <a:rPr lang="en-US" sz="2400" b="1" dirty="0">
                <a:latin typeface="WP MathA" pitchFamily="2" charset="2"/>
                <a:sym typeface="Symbol" pitchFamily="18" charset="2"/>
              </a:rPr>
              <a:t></a:t>
            </a:r>
            <a:r>
              <a:rPr lang="en-US" sz="2400" b="1" dirty="0"/>
              <a:t> </a:t>
            </a:r>
            <a:r>
              <a:rPr lang="en-US" sz="2400" b="1" i="1" dirty="0"/>
              <a:t>O</a:t>
            </a:r>
            <a:r>
              <a:rPr lang="en-US" sz="2400" b="1" dirty="0"/>
              <a:t>(</a:t>
            </a:r>
            <a:r>
              <a:rPr lang="en-US" sz="2400" b="1" i="1" dirty="0"/>
              <a:t>n</a:t>
            </a:r>
            <a:r>
              <a:rPr lang="en-US" sz="2400" b="1" baseline="30000" dirty="0"/>
              <a:t>2</a:t>
            </a:r>
            <a:r>
              <a:rPr lang="en-US" sz="2400" b="1" dirty="0"/>
              <a:t>) </a:t>
            </a:r>
          </a:p>
          <a:p>
            <a:pPr eaLnBrk="1" hangingPunct="1">
              <a:lnSpc>
                <a:spcPct val="80000"/>
              </a:lnSpc>
            </a:pPr>
            <a:endParaRPr lang="en-US" sz="2400" b="1" i="1" dirty="0"/>
          </a:p>
          <a:p>
            <a:pPr eaLnBrk="1" hangingPunct="1">
              <a:lnSpc>
                <a:spcPct val="80000"/>
              </a:lnSpc>
            </a:pPr>
            <a:r>
              <a:rPr lang="en-US" sz="2400" b="1" i="1" dirty="0"/>
              <a:t>n </a:t>
            </a:r>
            <a:r>
              <a:rPr lang="en-US" sz="2400" b="1" dirty="0"/>
              <a:t>/ 2 </a:t>
            </a:r>
            <a:r>
              <a:rPr lang="en-US" sz="2400" b="1" dirty="0">
                <a:latin typeface="WP MathA" pitchFamily="2" charset="2"/>
                <a:sym typeface="Symbol" pitchFamily="18" charset="2"/>
              </a:rPr>
              <a:t></a:t>
            </a:r>
            <a:r>
              <a:rPr lang="en-US" sz="2400" b="1" dirty="0"/>
              <a:t> </a:t>
            </a:r>
            <a:r>
              <a:rPr lang="en-US" sz="2400" b="1" i="1" dirty="0"/>
              <a:t>O</a:t>
            </a:r>
            <a:r>
              <a:rPr lang="en-US" sz="2400" b="1" dirty="0"/>
              <a:t>(</a:t>
            </a:r>
            <a:r>
              <a:rPr lang="en-US" sz="2400" b="1" i="1" dirty="0"/>
              <a:t>n</a:t>
            </a:r>
            <a:r>
              <a:rPr lang="en-US" sz="2400" b="1" baseline="30000" dirty="0"/>
              <a:t>2</a:t>
            </a:r>
            <a:r>
              <a:rPr lang="en-US" sz="2400" b="1" dirty="0"/>
              <a:t>)        </a:t>
            </a:r>
          </a:p>
          <a:p>
            <a:pPr marL="0" indent="0" eaLnBrk="1" hangingPunct="1">
              <a:lnSpc>
                <a:spcPct val="80000"/>
              </a:lnSpc>
              <a:buNone/>
            </a:pPr>
            <a:endParaRPr lang="en-US" sz="2400" b="1" i="1" dirty="0"/>
          </a:p>
          <a:p>
            <a:pPr eaLnBrk="1" hangingPunct="1">
              <a:lnSpc>
                <a:spcPct val="80000"/>
              </a:lnSpc>
            </a:pPr>
            <a:r>
              <a:rPr lang="en-US" sz="2400" b="1" i="1" dirty="0"/>
              <a:t>n</a:t>
            </a:r>
            <a:r>
              <a:rPr lang="en-US" sz="2400" b="1" baseline="30000" dirty="0"/>
              <a:t>2</a:t>
            </a:r>
            <a:r>
              <a:rPr lang="en-US" sz="2400" b="1" dirty="0"/>
              <a:t> </a:t>
            </a:r>
            <a:r>
              <a:rPr lang="en-US" sz="2400" b="1" dirty="0">
                <a:latin typeface="WP MathA" pitchFamily="2" charset="2"/>
                <a:sym typeface="Symbol" pitchFamily="18" charset="2"/>
              </a:rPr>
              <a:t></a:t>
            </a:r>
            <a:r>
              <a:rPr lang="en-US" sz="2400" b="1" dirty="0"/>
              <a:t> </a:t>
            </a:r>
            <a:r>
              <a:rPr lang="en-US" sz="2400" b="1" i="1" dirty="0"/>
              <a:t>O</a:t>
            </a:r>
            <a:r>
              <a:rPr lang="en-US" sz="2400" b="1" dirty="0"/>
              <a:t>(</a:t>
            </a:r>
            <a:r>
              <a:rPr lang="en-US" sz="2400" b="1" i="1" dirty="0"/>
              <a:t>n</a:t>
            </a:r>
            <a:r>
              <a:rPr lang="en-US" sz="2400" b="1" dirty="0"/>
              <a:t>)</a:t>
            </a:r>
          </a:p>
          <a:p>
            <a:pPr eaLnBrk="1" hangingPunct="1">
              <a:lnSpc>
                <a:spcPct val="80000"/>
              </a:lnSpc>
            </a:pPr>
            <a:endParaRPr lang="en-US" sz="2400" b="1" dirty="0"/>
          </a:p>
          <a:p>
            <a:pPr eaLnBrk="1" hangingPunct="1">
              <a:lnSpc>
                <a:spcPct val="80000"/>
              </a:lnSpc>
            </a:pPr>
            <a:r>
              <a:rPr lang="en-US" sz="2400" b="1" dirty="0" err="1"/>
              <a:t>lg</a:t>
            </a:r>
            <a:r>
              <a:rPr lang="en-US" sz="2400" b="1" dirty="0"/>
              <a:t> </a:t>
            </a:r>
            <a:r>
              <a:rPr lang="en-US" sz="2400" b="1" i="1" dirty="0"/>
              <a:t>n</a:t>
            </a:r>
            <a:r>
              <a:rPr lang="en-US" sz="2400" b="1" baseline="30000" dirty="0"/>
              <a:t>2</a:t>
            </a:r>
            <a:r>
              <a:rPr lang="en-US" sz="2400" b="1" dirty="0"/>
              <a:t> </a:t>
            </a:r>
            <a:r>
              <a:rPr lang="en-US" sz="2400" b="1" dirty="0">
                <a:latin typeface="WP MathA" pitchFamily="2" charset="2"/>
                <a:sym typeface="Symbol" pitchFamily="18" charset="2"/>
              </a:rPr>
              <a:t></a:t>
            </a:r>
            <a:r>
              <a:rPr lang="en-US" sz="2400" b="1" dirty="0"/>
              <a:t> </a:t>
            </a:r>
            <a:r>
              <a:rPr lang="en-US" sz="2400" b="1" i="1" dirty="0"/>
              <a:t>O</a:t>
            </a:r>
            <a:r>
              <a:rPr lang="en-US" sz="2400" b="1" dirty="0"/>
              <a:t>(</a:t>
            </a:r>
            <a:r>
              <a:rPr lang="en-US" sz="2400" b="1" dirty="0" err="1"/>
              <a:t>lg</a:t>
            </a:r>
            <a:r>
              <a:rPr lang="en-US" sz="2400" b="1" dirty="0"/>
              <a:t> </a:t>
            </a:r>
            <a:r>
              <a:rPr lang="en-US" sz="2400" b="1" i="1" dirty="0"/>
              <a:t>n</a:t>
            </a:r>
            <a:r>
              <a:rPr lang="en-US" sz="2400" b="1" dirty="0"/>
              <a:t>)</a:t>
            </a:r>
          </a:p>
          <a:p>
            <a:pPr eaLnBrk="1" hangingPunct="1">
              <a:lnSpc>
                <a:spcPct val="80000"/>
              </a:lnSpc>
            </a:pPr>
            <a:endParaRPr lang="en-US" sz="2400" b="1" dirty="0"/>
          </a:p>
          <a:p>
            <a:pPr eaLnBrk="1" hangingPunct="1">
              <a:lnSpc>
                <a:spcPct val="80000"/>
              </a:lnSpc>
            </a:pPr>
            <a:r>
              <a:rPr lang="en-US" sz="2400" b="1" dirty="0"/>
              <a:t>lg</a:t>
            </a:r>
            <a:r>
              <a:rPr lang="en-US" sz="2400" b="1" baseline="30000" dirty="0"/>
              <a:t>2</a:t>
            </a:r>
            <a:r>
              <a:rPr lang="en-US" sz="2400" b="1" i="1" dirty="0"/>
              <a:t>n</a:t>
            </a:r>
            <a:r>
              <a:rPr lang="en-US" sz="2400" b="1" dirty="0"/>
              <a:t> </a:t>
            </a:r>
            <a:r>
              <a:rPr lang="en-US" sz="2400" b="1" dirty="0">
                <a:latin typeface="WP MathA" pitchFamily="2" charset="2"/>
                <a:sym typeface="Symbol" pitchFamily="18" charset="2"/>
              </a:rPr>
              <a:t></a:t>
            </a:r>
            <a:r>
              <a:rPr lang="en-US" sz="2400" b="1" dirty="0"/>
              <a:t> </a:t>
            </a:r>
            <a:r>
              <a:rPr lang="en-US" sz="2400" b="1" i="1" dirty="0"/>
              <a:t>O</a:t>
            </a:r>
            <a:r>
              <a:rPr lang="en-US" sz="2400" b="1" dirty="0"/>
              <a:t>(</a:t>
            </a:r>
            <a:r>
              <a:rPr lang="en-US" sz="2400" b="1" dirty="0" err="1"/>
              <a:t>lg</a:t>
            </a:r>
            <a:r>
              <a:rPr lang="en-US" sz="2400" b="1" dirty="0"/>
              <a:t> </a:t>
            </a:r>
            <a:r>
              <a:rPr lang="en-US" sz="2400" b="1" i="1" dirty="0"/>
              <a:t>n</a:t>
            </a:r>
            <a:r>
              <a:rPr lang="en-US" sz="2400" b="1" dirty="0"/>
              <a:t>)</a:t>
            </a:r>
          </a:p>
        </p:txBody>
      </p:sp>
    </p:spTree>
    <p:extLst>
      <p:ext uri="{BB962C8B-B14F-4D97-AF65-F5344CB8AC3E}">
        <p14:creationId xmlns:p14="http://schemas.microsoft.com/office/powerpoint/2010/main" val="358093871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idx="4294967295"/>
          </p:nvPr>
        </p:nvSpPr>
        <p:spPr>
          <a:xfrm>
            <a:off x="0" y="0"/>
            <a:ext cx="7772400" cy="838200"/>
          </a:xfrm>
        </p:spPr>
        <p:txBody>
          <a:bodyPr/>
          <a:lstStyle/>
          <a:p>
            <a:r>
              <a:rPr lang="en-US" altLang="zh-CN" sz="3600" dirty="0"/>
              <a:t>1.3 </a:t>
            </a:r>
            <a:r>
              <a:rPr lang="zh-CN" altLang="en-US" sz="3600" dirty="0"/>
              <a:t>渐近记号 </a:t>
            </a:r>
            <a:r>
              <a:rPr lang="en-US" altLang="zh-CN" sz="3600" dirty="0"/>
              <a:t>—</a:t>
            </a:r>
            <a:r>
              <a:rPr lang="en-US" altLang="zh-CN" sz="3600" dirty="0">
                <a:sym typeface="Symbol" panose="05050102010706020507" pitchFamily="18" charset="2"/>
              </a:rPr>
              <a:t></a:t>
            </a:r>
            <a:r>
              <a:rPr lang="zh-CN" altLang="en-US" sz="3600" dirty="0">
                <a:sym typeface="Symbol" panose="05050102010706020507" pitchFamily="18" charset="2"/>
              </a:rPr>
              <a:t>记号 </a:t>
            </a:r>
            <a:r>
              <a:rPr lang="en-US" sz="3600" b="1" dirty="0">
                <a:solidFill>
                  <a:srgbClr val="0000CC"/>
                </a:solidFill>
              </a:rPr>
              <a:t>(</a:t>
            </a:r>
            <a:r>
              <a:rPr lang="en-US" altLang="zh-CN" sz="3600" b="1" dirty="0">
                <a:solidFill>
                  <a:srgbClr val="0000CC"/>
                </a:solidFill>
              </a:rPr>
              <a:t>1</a:t>
            </a:r>
            <a:r>
              <a:rPr lang="en-US" sz="3600" b="1" dirty="0">
                <a:solidFill>
                  <a:srgbClr val="0000CC"/>
                </a:solidFill>
              </a:rPr>
              <a:t>)</a:t>
            </a:r>
          </a:p>
        </p:txBody>
      </p:sp>
      <p:sp>
        <p:nvSpPr>
          <p:cNvPr id="7171" name="Rectangle 3"/>
          <p:cNvSpPr>
            <a:spLocks noGrp="1" noChangeArrowheads="1"/>
          </p:cNvSpPr>
          <p:nvPr>
            <p:ph type="body" idx="4294967295"/>
          </p:nvPr>
        </p:nvSpPr>
        <p:spPr>
          <a:xfrm>
            <a:off x="457200" y="1371600"/>
            <a:ext cx="8686800" cy="5181600"/>
          </a:xfrm>
        </p:spPr>
        <p:txBody>
          <a:bodyPr/>
          <a:lstStyle/>
          <a:p>
            <a:pPr marL="0" indent="0">
              <a:buNone/>
            </a:pPr>
            <a:r>
              <a:rPr lang="zh-CN" altLang="en-US" sz="2400" b="1" dirty="0"/>
              <a:t>渐近下界记号</a:t>
            </a:r>
            <a:r>
              <a:rPr lang="en-US" altLang="zh-CN" sz="2400" b="1" dirty="0">
                <a:solidFill>
                  <a:srgbClr val="C00000"/>
                </a:solidFill>
                <a:sym typeface="Symbol"/>
              </a:rPr>
              <a:t></a:t>
            </a:r>
            <a:r>
              <a:rPr lang="en-US" altLang="zh-CN" sz="2400" b="1" dirty="0">
                <a:solidFill>
                  <a:srgbClr val="C00000"/>
                </a:solidFill>
              </a:rPr>
              <a:t> </a:t>
            </a:r>
            <a:r>
              <a:rPr lang="en-US" altLang="zh-CN" sz="2400" b="1" dirty="0"/>
              <a:t>(</a:t>
            </a:r>
            <a:r>
              <a:rPr lang="zh-CN" altLang="en-US" sz="2400" b="1" dirty="0"/>
              <a:t>大</a:t>
            </a:r>
            <a:r>
              <a:rPr lang="en-US" altLang="zh-CN" sz="2400" b="1" dirty="0">
                <a:sym typeface="Symbol"/>
              </a:rPr>
              <a:t></a:t>
            </a:r>
            <a:r>
              <a:rPr lang="en-US" altLang="zh-CN" sz="2400" b="1" dirty="0"/>
              <a:t>)</a:t>
            </a:r>
          </a:p>
          <a:p>
            <a:pPr algn="just">
              <a:lnSpc>
                <a:spcPct val="120000"/>
              </a:lnSpc>
              <a:spcBef>
                <a:spcPts val="600"/>
              </a:spcBef>
            </a:pPr>
            <a:r>
              <a:rPr lang="zh-CN" altLang="en-US" sz="2400" b="1" dirty="0"/>
              <a:t>渐近地给出了一个函数在常量因子内的下界</a:t>
            </a:r>
            <a:r>
              <a:rPr lang="en-US" sz="2400" b="1" dirty="0"/>
              <a:t>:</a:t>
            </a:r>
          </a:p>
          <a:p>
            <a:pPr marL="0" indent="0">
              <a:lnSpc>
                <a:spcPct val="120000"/>
              </a:lnSpc>
              <a:spcBef>
                <a:spcPts val="600"/>
              </a:spcBef>
              <a:buNone/>
            </a:pPr>
            <a:r>
              <a:rPr lang="en-US" altLang="zh-CN" sz="2400" b="1" dirty="0"/>
              <a:t>     </a:t>
            </a:r>
            <a:r>
              <a:rPr lang="en-US" altLang="zh-CN" sz="2400" b="1" dirty="0">
                <a:sym typeface="Symbol"/>
              </a:rPr>
              <a:t></a:t>
            </a:r>
            <a:r>
              <a:rPr lang="en-US" altLang="zh-CN" sz="2400" b="1" dirty="0"/>
              <a:t>(</a:t>
            </a:r>
            <a:r>
              <a:rPr lang="en-US" altLang="zh-CN" sz="2400" b="1" i="1" dirty="0"/>
              <a:t>g</a:t>
            </a:r>
            <a:r>
              <a:rPr lang="en-US" altLang="zh-CN" sz="2400" b="1" dirty="0"/>
              <a:t>(</a:t>
            </a:r>
            <a:r>
              <a:rPr lang="en-US" altLang="zh-CN" sz="2400" b="1" i="1" dirty="0"/>
              <a:t>n</a:t>
            </a:r>
            <a:r>
              <a:rPr lang="en-US" altLang="zh-CN" sz="2400" b="1" dirty="0"/>
              <a:t>)) = { </a:t>
            </a:r>
            <a:r>
              <a:rPr lang="en-US" altLang="zh-CN" sz="2400" b="1" i="1" dirty="0"/>
              <a:t>f</a:t>
            </a:r>
            <a:r>
              <a:rPr lang="en-US" altLang="zh-CN" sz="2400" b="1" dirty="0"/>
              <a:t>(</a:t>
            </a:r>
            <a:r>
              <a:rPr lang="en-US" altLang="zh-CN" sz="2400" b="1" i="1" dirty="0"/>
              <a:t>n</a:t>
            </a:r>
            <a:r>
              <a:rPr lang="en-US" altLang="zh-CN" sz="2400" b="1" dirty="0"/>
              <a:t>) :</a:t>
            </a:r>
            <a:r>
              <a:rPr lang="zh-CN" altLang="en-US" sz="2400" b="1" dirty="0">
                <a:solidFill>
                  <a:srgbClr val="CC3300"/>
                </a:solidFill>
                <a:latin typeface="宋体" panose="02010600030101010101" pitchFamily="2" charset="-122"/>
                <a:ea typeface="宋体" panose="02010600030101010101" pitchFamily="2" charset="-122"/>
              </a:rPr>
              <a:t>存在</a:t>
            </a:r>
            <a:r>
              <a:rPr lang="zh-CN" altLang="en-US" sz="2400" b="1" dirty="0">
                <a:latin typeface="宋体" panose="02010600030101010101" pitchFamily="2" charset="-122"/>
                <a:ea typeface="宋体" panose="02010600030101010101" pitchFamily="2" charset="-122"/>
              </a:rPr>
              <a:t>正常量 </a:t>
            </a:r>
            <a:r>
              <a:rPr lang="en-US" altLang="zh-CN" sz="2400" b="1" i="1" dirty="0"/>
              <a:t>c </a:t>
            </a:r>
            <a:r>
              <a:rPr lang="zh-CN" altLang="en-US" sz="2400" b="1" dirty="0"/>
              <a:t>和 </a:t>
            </a:r>
            <a:r>
              <a:rPr lang="en-US" altLang="zh-CN" sz="2400" b="1" i="1" dirty="0"/>
              <a:t>n</a:t>
            </a:r>
            <a:r>
              <a:rPr lang="en-US" altLang="zh-CN" sz="2400" b="1" baseline="-25000" dirty="0"/>
              <a:t>0</a:t>
            </a:r>
            <a:r>
              <a:rPr lang="zh-CN" altLang="en-US" sz="2400" b="1" dirty="0"/>
              <a:t>，使得对所有 </a:t>
            </a:r>
            <a:r>
              <a:rPr lang="en-US" altLang="zh-CN" sz="2400" b="1" i="1" dirty="0"/>
              <a:t>n</a:t>
            </a:r>
            <a:r>
              <a:rPr lang="en-US" altLang="zh-CN" sz="2400" b="1" dirty="0">
                <a:sym typeface="Symbol" panose="05050102010706020507" pitchFamily="18" charset="2"/>
              </a:rPr>
              <a:t> </a:t>
            </a:r>
            <a:r>
              <a:rPr lang="en-US" altLang="zh-CN" sz="2400" b="1" i="1" dirty="0"/>
              <a:t>n</a:t>
            </a:r>
            <a:r>
              <a:rPr lang="en-US" altLang="zh-CN" sz="2400" b="1" baseline="-25000" dirty="0"/>
              <a:t>0</a:t>
            </a:r>
            <a:endParaRPr lang="en-US" altLang="zh-CN" sz="2400" b="1" dirty="0"/>
          </a:p>
          <a:p>
            <a:pPr marL="0" indent="0">
              <a:lnSpc>
                <a:spcPct val="120000"/>
              </a:lnSpc>
              <a:spcBef>
                <a:spcPts val="600"/>
              </a:spcBef>
              <a:buNone/>
            </a:pPr>
            <a:r>
              <a:rPr lang="en-US" altLang="zh-CN" sz="2400" b="1" dirty="0"/>
              <a:t>                                   </a:t>
            </a:r>
            <a:r>
              <a:rPr lang="zh-CN" altLang="en-US" sz="2400" b="1" dirty="0"/>
              <a:t>有</a:t>
            </a:r>
            <a:r>
              <a:rPr lang="en-US" altLang="zh-CN" sz="2400" b="1" dirty="0"/>
              <a:t> </a:t>
            </a:r>
            <a:r>
              <a:rPr lang="pt-BR" altLang="zh-CN" sz="2400" b="1" dirty="0"/>
              <a:t>0 ≤ </a:t>
            </a:r>
            <a:r>
              <a:rPr lang="pt-BR" altLang="zh-CN" sz="2400" b="1" i="1" dirty="0"/>
              <a:t>cg</a:t>
            </a:r>
            <a:r>
              <a:rPr lang="pt-BR" altLang="zh-CN" sz="2400" b="1" dirty="0"/>
              <a:t>(</a:t>
            </a:r>
            <a:r>
              <a:rPr lang="pt-BR" altLang="zh-CN" sz="2400" b="1" i="1" dirty="0"/>
              <a:t>n</a:t>
            </a:r>
            <a:r>
              <a:rPr lang="pt-BR" altLang="zh-CN" sz="2400" b="1" dirty="0"/>
              <a:t>) ≤ </a:t>
            </a:r>
            <a:r>
              <a:rPr lang="pt-BR" altLang="zh-CN" sz="2400" b="1" i="1" dirty="0"/>
              <a:t>f</a:t>
            </a:r>
            <a:r>
              <a:rPr lang="pt-BR" altLang="zh-CN" sz="2400" b="1" dirty="0"/>
              <a:t>(</a:t>
            </a:r>
            <a:r>
              <a:rPr lang="pt-BR" altLang="zh-CN" sz="2400" b="1" i="1" dirty="0"/>
              <a:t>n</a:t>
            </a:r>
            <a:r>
              <a:rPr lang="pt-BR" altLang="zh-CN" sz="2400" b="1" dirty="0"/>
              <a:t>) for all </a:t>
            </a:r>
            <a:r>
              <a:rPr lang="pt-BR" altLang="zh-CN" sz="2400" b="1" i="1" dirty="0"/>
              <a:t>n</a:t>
            </a:r>
            <a:r>
              <a:rPr lang="pt-BR" altLang="zh-CN" sz="2400" b="1" dirty="0"/>
              <a:t> ≥ </a:t>
            </a:r>
            <a:r>
              <a:rPr lang="pt-BR" altLang="zh-CN" sz="2400" b="1" i="1" dirty="0"/>
              <a:t>n</a:t>
            </a:r>
            <a:r>
              <a:rPr lang="pt-BR" altLang="zh-CN" sz="2400" b="1" baseline="-25000" dirty="0"/>
              <a:t>0</a:t>
            </a:r>
            <a:r>
              <a:rPr lang="pt-BR" altLang="zh-CN" sz="2400" b="1" dirty="0"/>
              <a:t> }</a:t>
            </a:r>
          </a:p>
          <a:p>
            <a:pPr marL="0" indent="0">
              <a:lnSpc>
                <a:spcPct val="120000"/>
              </a:lnSpc>
              <a:spcBef>
                <a:spcPts val="600"/>
              </a:spcBef>
              <a:buNone/>
            </a:pPr>
            <a:r>
              <a:rPr lang="zh-CN" altLang="en-US" sz="2400" b="1" dirty="0"/>
              <a:t>    举例：</a:t>
            </a:r>
            <a:r>
              <a:rPr lang="en-US" altLang="zh-CN" sz="2400" b="1" i="1" dirty="0"/>
              <a:t>f</a:t>
            </a:r>
            <a:r>
              <a:rPr lang="en-US" altLang="zh-CN" sz="2400" b="1" dirty="0"/>
              <a:t>(</a:t>
            </a:r>
            <a:r>
              <a:rPr lang="en-US" altLang="zh-CN" sz="2400" b="1" i="1" dirty="0"/>
              <a:t>n</a:t>
            </a:r>
            <a:r>
              <a:rPr lang="en-US" altLang="zh-CN" sz="2400" b="1" dirty="0"/>
              <a:t>)=</a:t>
            </a:r>
            <a:r>
              <a:rPr lang="en-US" altLang="zh-CN" sz="2400" b="1" i="1" dirty="0"/>
              <a:t>n</a:t>
            </a:r>
            <a:r>
              <a:rPr lang="en-US" altLang="zh-CN" sz="2400" b="1" baseline="30000" dirty="0"/>
              <a:t>2</a:t>
            </a:r>
            <a:r>
              <a:rPr lang="en-US" altLang="zh-CN" sz="2400" b="1" dirty="0"/>
              <a:t>, 1000</a:t>
            </a:r>
            <a:r>
              <a:rPr lang="en-US" altLang="zh-CN" sz="2400" b="1" i="1" dirty="0"/>
              <a:t>n</a:t>
            </a:r>
            <a:r>
              <a:rPr lang="en-US" altLang="zh-CN" sz="2400" b="1" baseline="30000" dirty="0"/>
              <a:t>2</a:t>
            </a:r>
            <a:r>
              <a:rPr lang="en-US" altLang="zh-CN" sz="2400" b="1" dirty="0"/>
              <a:t> + 1000</a:t>
            </a:r>
            <a:r>
              <a:rPr lang="en-US" altLang="zh-CN" sz="2400" b="1" i="1" dirty="0"/>
              <a:t>n</a:t>
            </a:r>
            <a:r>
              <a:rPr lang="en-US" altLang="zh-CN" sz="2400" b="1" dirty="0"/>
              <a:t>, 1000</a:t>
            </a:r>
            <a:r>
              <a:rPr lang="en-US" altLang="zh-CN" sz="2400" b="1" i="1" dirty="0"/>
              <a:t>n</a:t>
            </a:r>
            <a:r>
              <a:rPr lang="en-US" altLang="zh-CN" sz="2400" b="1" baseline="30000" dirty="0"/>
              <a:t>2</a:t>
            </a:r>
            <a:r>
              <a:rPr lang="en-US" altLang="zh-CN" sz="2400" b="1" dirty="0"/>
              <a:t> – 1000</a:t>
            </a:r>
            <a:r>
              <a:rPr lang="en-US" altLang="zh-CN" sz="2400" b="1" i="1" dirty="0"/>
              <a:t>n</a:t>
            </a:r>
            <a:r>
              <a:rPr lang="en-US" altLang="zh-CN" sz="2400" b="1" dirty="0"/>
              <a:t>, </a:t>
            </a:r>
            <a:r>
              <a:rPr lang="en-US" altLang="zh-CN" sz="2400" b="1" i="1" dirty="0"/>
              <a:t>n</a:t>
            </a:r>
            <a:r>
              <a:rPr lang="en-US" altLang="zh-CN" sz="2400" b="1" baseline="30000" dirty="0"/>
              <a:t>3</a:t>
            </a:r>
            <a:r>
              <a:rPr lang="en-US" altLang="zh-CN" sz="2400" b="1" dirty="0"/>
              <a:t>, 0.2</a:t>
            </a:r>
            <a:r>
              <a:rPr lang="en-US" altLang="zh-CN" sz="2400" b="1" i="1" dirty="0"/>
              <a:t>n</a:t>
            </a:r>
            <a:r>
              <a:rPr lang="en-US" altLang="zh-CN" sz="2400" b="1" baseline="30000" dirty="0"/>
              <a:t>2.1</a:t>
            </a:r>
            <a:endParaRPr lang="en-US" sz="2400" b="1" dirty="0"/>
          </a:p>
        </p:txBody>
      </p:sp>
      <p:grpSp>
        <p:nvGrpSpPr>
          <p:cNvPr id="4" name="Group 2"/>
          <p:cNvGrpSpPr/>
          <p:nvPr/>
        </p:nvGrpSpPr>
        <p:grpSpPr>
          <a:xfrm>
            <a:off x="533400" y="3886200"/>
            <a:ext cx="3505200" cy="2864709"/>
            <a:chOff x="2286000" y="2743200"/>
            <a:chExt cx="3962400" cy="3651250"/>
          </a:xfrm>
        </p:grpSpPr>
        <p:pic>
          <p:nvPicPr>
            <p:cNvPr id="5"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63966" t="32308" r="10071" b="23461"/>
            <a:stretch/>
          </p:blipFill>
          <p:spPr bwMode="auto">
            <a:xfrm>
              <a:off x="2286000" y="2743200"/>
              <a:ext cx="3810000" cy="3651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1"/>
            <p:cNvSpPr txBox="1"/>
            <p:nvPr/>
          </p:nvSpPr>
          <p:spPr>
            <a:xfrm>
              <a:off x="5969156" y="3607713"/>
              <a:ext cx="279244" cy="430887"/>
            </a:xfrm>
            <a:prstGeom prst="rect">
              <a:avLst/>
            </a:prstGeom>
            <a:noFill/>
          </p:spPr>
          <p:txBody>
            <a:bodyPr wrap="none" rtlCol="0">
              <a:spAutoFit/>
            </a:bodyPr>
            <a:lstStyle/>
            <a:p>
              <a:r>
                <a:rPr lang="en-US" sz="2200" dirty="0"/>
                <a:t>)</a:t>
              </a:r>
            </a:p>
          </p:txBody>
        </p:sp>
      </p:grpSp>
      <p:sp>
        <p:nvSpPr>
          <p:cNvPr id="7" name="Rectangle 3"/>
          <p:cNvSpPr/>
          <p:nvPr/>
        </p:nvSpPr>
        <p:spPr>
          <a:xfrm>
            <a:off x="4056185" y="4122115"/>
            <a:ext cx="5087815" cy="1643912"/>
          </a:xfrm>
          <a:prstGeom prst="rect">
            <a:avLst/>
          </a:prstGeom>
        </p:spPr>
        <p:txBody>
          <a:bodyPr wrap="square">
            <a:spAutoFit/>
          </a:bodyPr>
          <a:lstStyle/>
          <a:p>
            <a:pPr marL="342900" indent="-342900">
              <a:lnSpc>
                <a:spcPct val="150000"/>
              </a:lnSpc>
              <a:buFont typeface="Arial" pitchFamily="34" charset="0"/>
              <a:buChar char="•"/>
            </a:pPr>
            <a:r>
              <a:rPr lang="en-US" sz="2400" dirty="0">
                <a:sym typeface="Symbol"/>
              </a:rPr>
              <a:t></a:t>
            </a:r>
            <a:r>
              <a:rPr lang="zh-CN" altLang="en-US" sz="2400" dirty="0">
                <a:sym typeface="Symbol"/>
              </a:rPr>
              <a:t>可用于标识最佳情况运行时间</a:t>
            </a:r>
            <a:endParaRPr lang="en-US" sz="2400" dirty="0"/>
          </a:p>
          <a:p>
            <a:pPr marL="342900" indent="-342900">
              <a:lnSpc>
                <a:spcPct val="150000"/>
              </a:lnSpc>
              <a:buFont typeface="Arial" pitchFamily="34" charset="0"/>
              <a:buChar char="•"/>
            </a:pPr>
            <a:r>
              <a:rPr lang="zh-CN" altLang="en-US" sz="2400" dirty="0"/>
              <a:t>插入排序的运行时间</a:t>
            </a:r>
            <a:r>
              <a:rPr lang="en-US" sz="2400" dirty="0"/>
              <a:t>?</a:t>
            </a:r>
          </a:p>
          <a:p>
            <a:pPr marL="800100" lvl="1" indent="-342900">
              <a:lnSpc>
                <a:spcPct val="150000"/>
              </a:lnSpc>
              <a:buFont typeface="Arial" pitchFamily="34" charset="0"/>
              <a:buChar char="•"/>
            </a:pPr>
            <a:r>
              <a:rPr lang="en-US" sz="2200" dirty="0">
                <a:sym typeface="Symbol"/>
              </a:rPr>
              <a:t>(</a:t>
            </a:r>
            <a:r>
              <a:rPr lang="en-US" sz="2200" i="1" dirty="0">
                <a:sym typeface="Symbol"/>
              </a:rPr>
              <a:t>n</a:t>
            </a:r>
            <a:r>
              <a:rPr lang="en-US" sz="2200" dirty="0">
                <a:sym typeface="Symbol"/>
              </a:rPr>
              <a:t>) </a:t>
            </a:r>
            <a:r>
              <a:rPr lang="zh-CN" altLang="en-US" sz="2200" dirty="0">
                <a:sym typeface="Symbol"/>
              </a:rPr>
              <a:t>和</a:t>
            </a:r>
            <a:r>
              <a:rPr lang="en-US" altLang="zh-CN" sz="2200" dirty="0">
                <a:sym typeface="Symbol"/>
              </a:rPr>
              <a:t> </a:t>
            </a:r>
            <a:r>
              <a:rPr lang="en-US" sz="2200" dirty="0">
                <a:sym typeface="Symbol"/>
              </a:rPr>
              <a:t>O(</a:t>
            </a:r>
            <a:r>
              <a:rPr lang="en-US" sz="2200" i="1" dirty="0">
                <a:sym typeface="Symbol"/>
              </a:rPr>
              <a:t>n</a:t>
            </a:r>
            <a:r>
              <a:rPr lang="en-US" sz="2200" baseline="30000" dirty="0">
                <a:sym typeface="Symbol"/>
              </a:rPr>
              <a:t>2</a:t>
            </a:r>
            <a:r>
              <a:rPr lang="en-US" sz="2200" dirty="0">
                <a:sym typeface="Symbol"/>
              </a:rPr>
              <a:t>)</a:t>
            </a:r>
            <a:endParaRPr lang="en-US" sz="2200" dirty="0"/>
          </a:p>
        </p:txBody>
      </p:sp>
    </p:spTree>
    <p:extLst>
      <p:ext uri="{BB962C8B-B14F-4D97-AF65-F5344CB8AC3E}">
        <p14:creationId xmlns:p14="http://schemas.microsoft.com/office/powerpoint/2010/main" val="4280759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idx="4294967295"/>
          </p:nvPr>
        </p:nvSpPr>
        <p:spPr>
          <a:xfrm>
            <a:off x="0" y="152400"/>
            <a:ext cx="7772400" cy="838200"/>
          </a:xfrm>
        </p:spPr>
        <p:txBody>
          <a:bodyPr/>
          <a:lstStyle/>
          <a:p>
            <a:r>
              <a:rPr lang="en-US" altLang="zh-CN" sz="3600" dirty="0"/>
              <a:t>1.3 </a:t>
            </a:r>
            <a:r>
              <a:rPr lang="zh-CN" altLang="en-US" sz="3600" dirty="0"/>
              <a:t>渐近记号 </a:t>
            </a:r>
            <a:r>
              <a:rPr lang="en-US" altLang="zh-CN" sz="3600" dirty="0"/>
              <a:t>—</a:t>
            </a:r>
            <a:r>
              <a:rPr lang="en-US" altLang="zh-CN" sz="3600" dirty="0">
                <a:sym typeface="Symbol" panose="05050102010706020507" pitchFamily="18" charset="2"/>
              </a:rPr>
              <a:t></a:t>
            </a:r>
            <a:r>
              <a:rPr lang="zh-CN" altLang="en-US" sz="3600" dirty="0">
                <a:sym typeface="Symbol" panose="05050102010706020507" pitchFamily="18" charset="2"/>
              </a:rPr>
              <a:t>记号 </a:t>
            </a:r>
            <a:r>
              <a:rPr lang="en-US" altLang="zh-CN" sz="3600" dirty="0"/>
              <a:t>(2)</a:t>
            </a:r>
            <a:endParaRPr lang="en-US" sz="3600" b="1" dirty="0">
              <a:solidFill>
                <a:srgbClr val="0000CC"/>
              </a:solidFill>
            </a:endParaRPr>
          </a:p>
        </p:txBody>
      </p:sp>
      <p:sp>
        <p:nvSpPr>
          <p:cNvPr id="7171" name="Rectangle 3"/>
          <p:cNvSpPr>
            <a:spLocks noGrp="1" noChangeArrowheads="1"/>
          </p:cNvSpPr>
          <p:nvPr>
            <p:ph type="body" idx="4294967295"/>
          </p:nvPr>
        </p:nvSpPr>
        <p:spPr>
          <a:xfrm>
            <a:off x="685800" y="1371600"/>
            <a:ext cx="8458200" cy="5181600"/>
          </a:xfrm>
        </p:spPr>
        <p:txBody>
          <a:bodyPr>
            <a:normAutofit/>
          </a:bodyPr>
          <a:lstStyle/>
          <a:p>
            <a:pPr marL="0" indent="0" eaLnBrk="1" hangingPunct="1">
              <a:lnSpc>
                <a:spcPct val="90000"/>
              </a:lnSpc>
              <a:buNone/>
            </a:pPr>
            <a:r>
              <a:rPr lang="zh-CN" altLang="en-US" sz="2400" b="1" dirty="0">
                <a:latin typeface="Times New Roman" pitchFamily="16" charset="0"/>
              </a:rPr>
              <a:t>练习</a:t>
            </a:r>
            <a:r>
              <a:rPr lang="en-US" altLang="zh-CN" sz="2400" b="1" dirty="0">
                <a:latin typeface="Times New Roman" pitchFamily="16" charset="0"/>
              </a:rPr>
              <a:t>: </a:t>
            </a:r>
            <a:r>
              <a:rPr lang="zh-CN" altLang="en-US" sz="2400" b="1" dirty="0">
                <a:latin typeface="Times New Roman" pitchFamily="16" charset="0"/>
              </a:rPr>
              <a:t>下列哪些关系是正确的</a:t>
            </a:r>
            <a:r>
              <a:rPr lang="en-US" altLang="zh-CN" sz="2400" b="1" dirty="0"/>
              <a:t>?</a:t>
            </a:r>
          </a:p>
          <a:p>
            <a:pPr eaLnBrk="1" hangingPunct="1">
              <a:lnSpc>
                <a:spcPct val="90000"/>
              </a:lnSpc>
              <a:spcBef>
                <a:spcPts val="1800"/>
              </a:spcBef>
            </a:pPr>
            <a:r>
              <a:rPr lang="en-US" sz="2400" b="1" dirty="0">
                <a:latin typeface="Times New Roman" pitchFamily="16" charset="0"/>
              </a:rPr>
              <a:t>1000000</a:t>
            </a:r>
            <a:r>
              <a:rPr lang="en-US" sz="2400" b="1" i="1" dirty="0">
                <a:latin typeface="Times New Roman" pitchFamily="16" charset="0"/>
              </a:rPr>
              <a:t>n</a:t>
            </a:r>
            <a:r>
              <a:rPr lang="en-US" sz="2400" b="1" baseline="30000" dirty="0">
                <a:latin typeface="Times New Roman" pitchFamily="16" charset="0"/>
              </a:rPr>
              <a:t>2</a:t>
            </a:r>
            <a:r>
              <a:rPr lang="en-US" sz="2400" b="1" dirty="0">
                <a:latin typeface="Times New Roman" pitchFamily="16" charset="0"/>
              </a:rPr>
              <a:t> </a:t>
            </a:r>
            <a:r>
              <a:rPr lang="en-US" sz="2400" b="1" dirty="0">
                <a:latin typeface="WP MathA" pitchFamily="2" charset="2"/>
                <a:sym typeface="Symbol" pitchFamily="18" charset="2"/>
              </a:rPr>
              <a:t></a:t>
            </a:r>
            <a:r>
              <a:rPr lang="en-US" sz="2400" b="1" dirty="0">
                <a:latin typeface="Symbol" pitchFamily="18" charset="2"/>
              </a:rPr>
              <a:t> </a:t>
            </a:r>
            <a:r>
              <a:rPr lang="en-US" sz="2400" b="1" dirty="0">
                <a:solidFill>
                  <a:schemeClr val="tx2"/>
                </a:solidFill>
                <a:latin typeface="Symbol" pitchFamily="18" charset="2"/>
              </a:rPr>
              <a:t>W</a:t>
            </a:r>
            <a:r>
              <a:rPr lang="en-US" sz="2400" b="1" dirty="0">
                <a:latin typeface="Times New Roman" pitchFamily="16" charset="0"/>
              </a:rPr>
              <a:t>(</a:t>
            </a:r>
            <a:r>
              <a:rPr lang="en-US" sz="2400" b="1" i="1" dirty="0">
                <a:latin typeface="Times New Roman" pitchFamily="16" charset="0"/>
              </a:rPr>
              <a:t>n</a:t>
            </a:r>
            <a:r>
              <a:rPr lang="en-US" sz="2400" b="1" baseline="30000" dirty="0">
                <a:latin typeface="Times New Roman" pitchFamily="16" charset="0"/>
              </a:rPr>
              <a:t>2</a:t>
            </a:r>
            <a:r>
              <a:rPr lang="en-US" sz="2400" b="1" dirty="0">
                <a:latin typeface="Times New Roman" pitchFamily="16" charset="0"/>
              </a:rPr>
              <a:t>) </a:t>
            </a:r>
          </a:p>
          <a:p>
            <a:pPr marL="0" indent="0" eaLnBrk="1" hangingPunct="1">
              <a:lnSpc>
                <a:spcPct val="90000"/>
              </a:lnSpc>
              <a:buNone/>
            </a:pPr>
            <a:endParaRPr lang="en-US" sz="2400" b="1" dirty="0">
              <a:latin typeface="Times New Roman" pitchFamily="16" charset="0"/>
            </a:endParaRPr>
          </a:p>
          <a:p>
            <a:pPr eaLnBrk="1" hangingPunct="1">
              <a:lnSpc>
                <a:spcPct val="90000"/>
              </a:lnSpc>
            </a:pPr>
            <a:r>
              <a:rPr lang="en-US" sz="2400" b="1" dirty="0">
                <a:latin typeface="Times New Roman" pitchFamily="16" charset="0"/>
              </a:rPr>
              <a:t>(</a:t>
            </a:r>
            <a:r>
              <a:rPr lang="en-US" sz="2400" b="1" i="1" dirty="0">
                <a:latin typeface="Times New Roman" pitchFamily="16" charset="0"/>
              </a:rPr>
              <a:t>n –</a:t>
            </a:r>
            <a:r>
              <a:rPr lang="en-US" sz="2400" b="1" dirty="0">
                <a:latin typeface="Times New Roman" pitchFamily="16" charset="0"/>
              </a:rPr>
              <a:t> 1)</a:t>
            </a:r>
            <a:r>
              <a:rPr lang="en-US" sz="2400" b="1" i="1" dirty="0">
                <a:latin typeface="Times New Roman" pitchFamily="16" charset="0"/>
              </a:rPr>
              <a:t>n </a:t>
            </a:r>
            <a:r>
              <a:rPr lang="en-US" sz="2400" b="1" dirty="0">
                <a:latin typeface="Times New Roman" pitchFamily="16" charset="0"/>
              </a:rPr>
              <a:t>/ 2</a:t>
            </a:r>
            <a:r>
              <a:rPr lang="en-US" sz="2400" b="1" dirty="0">
                <a:latin typeface="Symbol" pitchFamily="18" charset="2"/>
              </a:rPr>
              <a:t> </a:t>
            </a:r>
            <a:r>
              <a:rPr lang="en-US" sz="2400" b="1" dirty="0">
                <a:latin typeface="WP MathA" pitchFamily="2" charset="2"/>
                <a:sym typeface="Symbol" pitchFamily="18" charset="2"/>
              </a:rPr>
              <a:t></a:t>
            </a:r>
            <a:r>
              <a:rPr lang="en-US" sz="2400" b="1" dirty="0">
                <a:latin typeface="Symbol" pitchFamily="18" charset="2"/>
              </a:rPr>
              <a:t> </a:t>
            </a:r>
            <a:r>
              <a:rPr lang="en-US" sz="2400" b="1" dirty="0">
                <a:solidFill>
                  <a:schemeClr val="tx2"/>
                </a:solidFill>
                <a:latin typeface="Symbol" pitchFamily="18" charset="2"/>
              </a:rPr>
              <a:t>W</a:t>
            </a:r>
            <a:r>
              <a:rPr lang="en-US" sz="2400" b="1" dirty="0">
                <a:latin typeface="Times New Roman" pitchFamily="16" charset="0"/>
              </a:rPr>
              <a:t>(</a:t>
            </a:r>
            <a:r>
              <a:rPr lang="en-US" sz="2400" b="1" i="1" dirty="0">
                <a:latin typeface="Times New Roman" pitchFamily="16" charset="0"/>
              </a:rPr>
              <a:t>n</a:t>
            </a:r>
            <a:r>
              <a:rPr lang="en-US" sz="2400" b="1" baseline="30000" dirty="0">
                <a:latin typeface="Times New Roman" pitchFamily="16" charset="0"/>
              </a:rPr>
              <a:t>2</a:t>
            </a:r>
            <a:r>
              <a:rPr lang="en-US" sz="2400" b="1" dirty="0">
                <a:latin typeface="Times New Roman" pitchFamily="16" charset="0"/>
              </a:rPr>
              <a:t>)</a:t>
            </a:r>
          </a:p>
          <a:p>
            <a:pPr marL="0" indent="0" eaLnBrk="1" hangingPunct="1">
              <a:lnSpc>
                <a:spcPct val="90000"/>
              </a:lnSpc>
              <a:buNone/>
            </a:pPr>
            <a:r>
              <a:rPr lang="en-US" sz="2400" b="1" dirty="0">
                <a:latin typeface="Times New Roman" pitchFamily="16" charset="0"/>
              </a:rPr>
              <a:t>        </a:t>
            </a:r>
            <a:endParaRPr lang="en-US" sz="2400" b="1" i="1" dirty="0">
              <a:latin typeface="Times New Roman" pitchFamily="16" charset="0"/>
            </a:endParaRPr>
          </a:p>
          <a:p>
            <a:pPr eaLnBrk="1" hangingPunct="1">
              <a:lnSpc>
                <a:spcPct val="90000"/>
              </a:lnSpc>
            </a:pPr>
            <a:r>
              <a:rPr lang="en-US" sz="2400" b="1" i="1" dirty="0">
                <a:latin typeface="Times New Roman" pitchFamily="16" charset="0"/>
              </a:rPr>
              <a:t>n </a:t>
            </a:r>
            <a:r>
              <a:rPr lang="en-US" sz="2400" b="1" dirty="0">
                <a:latin typeface="Times New Roman" pitchFamily="16" charset="0"/>
              </a:rPr>
              <a:t>/ 2</a:t>
            </a:r>
            <a:r>
              <a:rPr lang="en-US" sz="2400" b="1" dirty="0">
                <a:latin typeface="Symbol" pitchFamily="18" charset="2"/>
              </a:rPr>
              <a:t> </a:t>
            </a:r>
            <a:r>
              <a:rPr lang="en-US" sz="2400" b="1" dirty="0">
                <a:latin typeface="WP MathA" pitchFamily="2" charset="2"/>
                <a:sym typeface="Symbol" pitchFamily="18" charset="2"/>
              </a:rPr>
              <a:t></a:t>
            </a:r>
            <a:r>
              <a:rPr lang="en-US" sz="2400" b="1" dirty="0">
                <a:latin typeface="Symbol" pitchFamily="18" charset="2"/>
              </a:rPr>
              <a:t> </a:t>
            </a:r>
            <a:r>
              <a:rPr lang="en-US" sz="2400" b="1" dirty="0">
                <a:solidFill>
                  <a:schemeClr val="tx2"/>
                </a:solidFill>
                <a:latin typeface="Symbol" pitchFamily="18" charset="2"/>
              </a:rPr>
              <a:t>W</a:t>
            </a:r>
            <a:r>
              <a:rPr lang="en-US" sz="2400" b="1" dirty="0">
                <a:latin typeface="Times New Roman" pitchFamily="16" charset="0"/>
              </a:rPr>
              <a:t>(</a:t>
            </a:r>
            <a:r>
              <a:rPr lang="en-US" sz="2400" b="1" i="1" dirty="0">
                <a:latin typeface="Times New Roman" pitchFamily="16" charset="0"/>
              </a:rPr>
              <a:t>n</a:t>
            </a:r>
            <a:r>
              <a:rPr lang="en-US" sz="2400" b="1" baseline="30000" dirty="0">
                <a:latin typeface="Times New Roman" pitchFamily="16" charset="0"/>
              </a:rPr>
              <a:t>2</a:t>
            </a:r>
            <a:r>
              <a:rPr lang="en-US" sz="2400" b="1" dirty="0">
                <a:latin typeface="Times New Roman" pitchFamily="16" charset="0"/>
              </a:rPr>
              <a:t>)</a:t>
            </a:r>
          </a:p>
          <a:p>
            <a:pPr marL="0" indent="0" eaLnBrk="1" hangingPunct="1">
              <a:lnSpc>
                <a:spcPct val="90000"/>
              </a:lnSpc>
              <a:buNone/>
            </a:pPr>
            <a:endParaRPr lang="en-US" sz="2400" b="1" dirty="0">
              <a:latin typeface="Times New Roman" pitchFamily="16" charset="0"/>
            </a:endParaRPr>
          </a:p>
          <a:p>
            <a:pPr eaLnBrk="1" hangingPunct="1">
              <a:lnSpc>
                <a:spcPct val="90000"/>
              </a:lnSpc>
            </a:pPr>
            <a:r>
              <a:rPr lang="en-US" sz="2400" b="1" dirty="0" err="1">
                <a:latin typeface="Times New Roman" pitchFamily="16" charset="0"/>
              </a:rPr>
              <a:t>lg</a:t>
            </a:r>
            <a:r>
              <a:rPr lang="en-US" sz="2400" b="1" dirty="0">
                <a:latin typeface="Times New Roman" pitchFamily="16" charset="0"/>
              </a:rPr>
              <a:t> </a:t>
            </a:r>
            <a:r>
              <a:rPr lang="en-US" sz="2400" b="1" i="1" dirty="0">
                <a:latin typeface="Times New Roman" pitchFamily="16" charset="0"/>
              </a:rPr>
              <a:t>n</a:t>
            </a:r>
            <a:r>
              <a:rPr lang="en-US" sz="2400" b="1" baseline="30000" dirty="0">
                <a:latin typeface="Times New Roman" pitchFamily="16" charset="0"/>
              </a:rPr>
              <a:t>2</a:t>
            </a:r>
            <a:r>
              <a:rPr lang="en-US" sz="2400" b="1" dirty="0"/>
              <a:t> </a:t>
            </a:r>
            <a:r>
              <a:rPr lang="en-US" sz="2400" b="1" dirty="0">
                <a:latin typeface="WP MathA" pitchFamily="2" charset="2"/>
                <a:sym typeface="Symbol" pitchFamily="18" charset="2"/>
              </a:rPr>
              <a:t></a:t>
            </a:r>
            <a:r>
              <a:rPr lang="en-US" sz="2400" b="1" dirty="0">
                <a:latin typeface="Symbol" pitchFamily="18" charset="2"/>
              </a:rPr>
              <a:t> </a:t>
            </a:r>
            <a:r>
              <a:rPr lang="en-US" sz="2400" b="1" dirty="0">
                <a:solidFill>
                  <a:schemeClr val="tx2"/>
                </a:solidFill>
                <a:latin typeface="Symbol" pitchFamily="18" charset="2"/>
              </a:rPr>
              <a:t>W</a:t>
            </a:r>
            <a:r>
              <a:rPr lang="en-US" sz="2400" b="1" dirty="0">
                <a:latin typeface="Times New Roman" pitchFamily="16" charset="0"/>
              </a:rPr>
              <a:t>(</a:t>
            </a:r>
            <a:r>
              <a:rPr lang="en-US" sz="2400" b="1" dirty="0" err="1">
                <a:latin typeface="Times New Roman" pitchFamily="16" charset="0"/>
              </a:rPr>
              <a:t>lg</a:t>
            </a:r>
            <a:r>
              <a:rPr lang="en-US" sz="2400" b="1" dirty="0">
                <a:latin typeface="Times New Roman" pitchFamily="16" charset="0"/>
              </a:rPr>
              <a:t> </a:t>
            </a:r>
            <a:r>
              <a:rPr lang="en-US" sz="2400" b="1" i="1" dirty="0">
                <a:latin typeface="Times New Roman" pitchFamily="16" charset="0"/>
              </a:rPr>
              <a:t>n</a:t>
            </a:r>
            <a:r>
              <a:rPr lang="en-US" sz="2400" b="1" dirty="0">
                <a:latin typeface="Times New Roman" pitchFamily="16" charset="0"/>
              </a:rPr>
              <a:t>)</a:t>
            </a:r>
          </a:p>
          <a:p>
            <a:pPr eaLnBrk="1" hangingPunct="1">
              <a:lnSpc>
                <a:spcPct val="90000"/>
              </a:lnSpc>
            </a:pPr>
            <a:endParaRPr lang="en-US" sz="2400" b="1" dirty="0">
              <a:latin typeface="Times New Roman" pitchFamily="16" charset="0"/>
            </a:endParaRPr>
          </a:p>
          <a:p>
            <a:pPr eaLnBrk="1" hangingPunct="1">
              <a:lnSpc>
                <a:spcPct val="90000"/>
              </a:lnSpc>
            </a:pPr>
            <a:r>
              <a:rPr lang="en-US" sz="2400" b="1" dirty="0"/>
              <a:t>lg</a:t>
            </a:r>
            <a:r>
              <a:rPr lang="en-US" sz="2400" b="1" baseline="30000" dirty="0"/>
              <a:t>2</a:t>
            </a:r>
            <a:r>
              <a:rPr lang="en-US" sz="2400" b="1" i="1" dirty="0"/>
              <a:t>n</a:t>
            </a:r>
            <a:r>
              <a:rPr lang="en-US" sz="2400" b="1" dirty="0"/>
              <a:t> </a:t>
            </a:r>
            <a:r>
              <a:rPr lang="en-US" sz="2400" b="1" dirty="0">
                <a:latin typeface="WP MathA" pitchFamily="2" charset="2"/>
                <a:sym typeface="Symbol" pitchFamily="18" charset="2"/>
              </a:rPr>
              <a:t></a:t>
            </a:r>
            <a:r>
              <a:rPr lang="en-US" sz="2400" b="1" dirty="0"/>
              <a:t> </a:t>
            </a:r>
            <a:r>
              <a:rPr lang="en-US" sz="2400" b="1" dirty="0">
                <a:solidFill>
                  <a:schemeClr val="tx2"/>
                </a:solidFill>
                <a:latin typeface="Symbol" pitchFamily="18" charset="2"/>
              </a:rPr>
              <a:t>W</a:t>
            </a:r>
            <a:r>
              <a:rPr lang="en-US" sz="2400" b="1" dirty="0"/>
              <a:t>(</a:t>
            </a:r>
            <a:r>
              <a:rPr lang="en-US" sz="2400" b="1" dirty="0" err="1"/>
              <a:t>lg</a:t>
            </a:r>
            <a:r>
              <a:rPr lang="en-US" sz="2400" b="1" dirty="0"/>
              <a:t> </a:t>
            </a:r>
            <a:r>
              <a:rPr lang="en-US" sz="2400" b="1" i="1" dirty="0"/>
              <a:t>n</a:t>
            </a:r>
            <a:r>
              <a:rPr lang="en-US" sz="2400" b="1" dirty="0"/>
              <a:t>)</a:t>
            </a:r>
            <a:endParaRPr lang="en-US" sz="2400" b="1" dirty="0">
              <a:latin typeface="Times New Roman" pitchFamily="16" charset="0"/>
            </a:endParaRPr>
          </a:p>
          <a:p>
            <a:pPr eaLnBrk="1" hangingPunct="1">
              <a:lnSpc>
                <a:spcPct val="90000"/>
              </a:lnSpc>
            </a:pPr>
            <a:endParaRPr lang="en-US" sz="2400" b="1" i="1" dirty="0">
              <a:latin typeface="Times New Roman" pitchFamily="16" charset="0"/>
            </a:endParaRPr>
          </a:p>
          <a:p>
            <a:pPr eaLnBrk="1" hangingPunct="1">
              <a:lnSpc>
                <a:spcPct val="90000"/>
              </a:lnSpc>
            </a:pPr>
            <a:r>
              <a:rPr lang="en-US" sz="2400" b="1" i="1" dirty="0">
                <a:latin typeface="Times New Roman" pitchFamily="16" charset="0"/>
              </a:rPr>
              <a:t>n</a:t>
            </a:r>
            <a:r>
              <a:rPr lang="en-US" sz="2400" b="1" baseline="30000" dirty="0">
                <a:latin typeface="Times New Roman" pitchFamily="16" charset="0"/>
              </a:rPr>
              <a:t>2</a:t>
            </a:r>
            <a:r>
              <a:rPr lang="en-US" sz="2400" b="1" dirty="0">
                <a:latin typeface="Times New Roman" pitchFamily="16" charset="0"/>
              </a:rPr>
              <a:t> </a:t>
            </a:r>
            <a:r>
              <a:rPr lang="en-US" sz="2400" b="1" dirty="0">
                <a:latin typeface="WP MathA" pitchFamily="2" charset="2"/>
                <a:sym typeface="Symbol" pitchFamily="18" charset="2"/>
              </a:rPr>
              <a:t></a:t>
            </a:r>
            <a:r>
              <a:rPr lang="en-US" sz="2400" b="1" dirty="0">
                <a:latin typeface="Symbol" pitchFamily="18" charset="2"/>
              </a:rPr>
              <a:t> </a:t>
            </a:r>
            <a:r>
              <a:rPr lang="en-US" sz="2400" b="1" dirty="0">
                <a:solidFill>
                  <a:schemeClr val="tx2"/>
                </a:solidFill>
                <a:latin typeface="Symbol" pitchFamily="18" charset="2"/>
              </a:rPr>
              <a:t>W</a:t>
            </a:r>
            <a:r>
              <a:rPr lang="en-US" sz="2400" b="1" dirty="0">
                <a:latin typeface="Times New Roman" pitchFamily="16" charset="0"/>
              </a:rPr>
              <a:t>(</a:t>
            </a:r>
            <a:r>
              <a:rPr lang="en-US" sz="2400" b="1" i="1" dirty="0">
                <a:latin typeface="Times New Roman" pitchFamily="16" charset="0"/>
              </a:rPr>
              <a:t>n</a:t>
            </a:r>
            <a:r>
              <a:rPr lang="en-US" sz="2400" b="1" dirty="0">
                <a:latin typeface="Times New Roman" pitchFamily="16" charset="0"/>
              </a:rPr>
              <a:t>)</a:t>
            </a:r>
          </a:p>
        </p:txBody>
      </p:sp>
    </p:spTree>
    <p:extLst>
      <p:ext uri="{BB962C8B-B14F-4D97-AF65-F5344CB8AC3E}">
        <p14:creationId xmlns:p14="http://schemas.microsoft.com/office/powerpoint/2010/main" val="164531813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idx="4294967295"/>
          </p:nvPr>
        </p:nvSpPr>
        <p:spPr>
          <a:xfrm>
            <a:off x="0" y="0"/>
            <a:ext cx="7772400" cy="838200"/>
          </a:xfrm>
        </p:spPr>
        <p:txBody>
          <a:bodyPr/>
          <a:lstStyle/>
          <a:p>
            <a:r>
              <a:rPr lang="en-US" altLang="zh-CN" sz="3600" dirty="0"/>
              <a:t>1.3 </a:t>
            </a:r>
            <a:r>
              <a:rPr lang="zh-CN" altLang="en-US" sz="3600" dirty="0"/>
              <a:t>渐近记号 </a:t>
            </a:r>
            <a:r>
              <a:rPr lang="en-US" altLang="zh-CN" sz="3600" dirty="0"/>
              <a:t>—</a:t>
            </a:r>
            <a:r>
              <a:rPr lang="en-US" altLang="zh-CN" sz="3600" dirty="0">
                <a:sym typeface="Symbol" panose="05050102010706020507" pitchFamily="18" charset="2"/>
              </a:rPr>
              <a:t></a:t>
            </a:r>
            <a:r>
              <a:rPr lang="zh-CN" altLang="en-US" sz="3600" dirty="0">
                <a:sym typeface="Symbol" panose="05050102010706020507" pitchFamily="18" charset="2"/>
              </a:rPr>
              <a:t>记号 </a:t>
            </a:r>
            <a:r>
              <a:rPr lang="en-US" sz="3600" b="1" dirty="0">
                <a:solidFill>
                  <a:srgbClr val="0000CC"/>
                </a:solidFill>
              </a:rPr>
              <a:t>(</a:t>
            </a:r>
            <a:r>
              <a:rPr lang="en-US" altLang="zh-CN" sz="3600" b="1" dirty="0">
                <a:solidFill>
                  <a:srgbClr val="0000CC"/>
                </a:solidFill>
              </a:rPr>
              <a:t>1</a:t>
            </a:r>
            <a:r>
              <a:rPr lang="en-US" sz="3600" b="1" dirty="0">
                <a:solidFill>
                  <a:srgbClr val="0000CC"/>
                </a:solidFill>
              </a:rPr>
              <a:t>)</a:t>
            </a:r>
          </a:p>
        </p:txBody>
      </p:sp>
      <p:sp>
        <p:nvSpPr>
          <p:cNvPr id="7171" name="Rectangle 3"/>
          <p:cNvSpPr>
            <a:spLocks noGrp="1" noChangeArrowheads="1"/>
          </p:cNvSpPr>
          <p:nvPr>
            <p:ph type="body" idx="4294967295"/>
          </p:nvPr>
        </p:nvSpPr>
        <p:spPr>
          <a:xfrm>
            <a:off x="457200" y="1371600"/>
            <a:ext cx="8686800" cy="2286000"/>
          </a:xfrm>
        </p:spPr>
        <p:txBody>
          <a:bodyPr>
            <a:normAutofit/>
          </a:bodyPr>
          <a:lstStyle/>
          <a:p>
            <a:pPr marL="0" indent="0" algn="just">
              <a:lnSpc>
                <a:spcPct val="125000"/>
              </a:lnSpc>
              <a:spcBef>
                <a:spcPts val="600"/>
              </a:spcBef>
              <a:buNone/>
            </a:pPr>
            <a:r>
              <a:rPr lang="zh-CN" altLang="en-US" b="1" dirty="0">
                <a:solidFill>
                  <a:srgbClr val="3333FF"/>
                </a:solidFill>
                <a:latin typeface="黑体" panose="02010609060101010101" pitchFamily="49" charset="-122"/>
                <a:ea typeface="黑体" panose="02010609060101010101" pitchFamily="49" charset="-122"/>
              </a:rPr>
              <a:t>渐近紧确界</a:t>
            </a:r>
            <a:r>
              <a:rPr lang="zh-CN" altLang="en-US" b="1" dirty="0">
                <a:latin typeface="黑体" panose="02010609060101010101" pitchFamily="49" charset="-122"/>
                <a:ea typeface="黑体" panose="02010609060101010101" pitchFamily="49" charset="-122"/>
              </a:rPr>
              <a:t>记号</a:t>
            </a:r>
            <a:r>
              <a:rPr lang="en-US" b="1" dirty="0">
                <a:latin typeface="黑体" panose="02010609060101010101" pitchFamily="49" charset="-122"/>
                <a:ea typeface="黑体" panose="02010609060101010101" pitchFamily="49" charset="-122"/>
                <a:sym typeface="Symbol"/>
              </a:rPr>
              <a:t></a:t>
            </a:r>
            <a:endParaRPr lang="en-US" b="1" dirty="0">
              <a:latin typeface="黑体" panose="02010609060101010101" pitchFamily="49" charset="-122"/>
              <a:ea typeface="黑体" panose="02010609060101010101" pitchFamily="49" charset="-122"/>
            </a:endParaRPr>
          </a:p>
          <a:p>
            <a:pPr algn="just">
              <a:lnSpc>
                <a:spcPct val="125000"/>
              </a:lnSpc>
              <a:spcBef>
                <a:spcPts val="600"/>
              </a:spcBef>
            </a:pPr>
            <a:r>
              <a:rPr lang="zh-CN" altLang="en-US" sz="2400" b="1" dirty="0"/>
              <a:t>渐近地给出了一个函数的上界和下界</a:t>
            </a:r>
            <a:r>
              <a:rPr lang="en-US" sz="2400" b="1" dirty="0"/>
              <a:t>:</a:t>
            </a:r>
          </a:p>
          <a:p>
            <a:pPr marL="0" indent="0" algn="just">
              <a:lnSpc>
                <a:spcPct val="125000"/>
              </a:lnSpc>
              <a:spcBef>
                <a:spcPts val="600"/>
              </a:spcBef>
              <a:buNone/>
            </a:pPr>
            <a:r>
              <a:rPr lang="en-US" sz="2400" b="1" dirty="0"/>
              <a:t>      </a:t>
            </a:r>
            <a:r>
              <a:rPr lang="en-US" sz="2400" dirty="0">
                <a:sym typeface="Symbol"/>
              </a:rPr>
              <a:t></a:t>
            </a:r>
            <a:r>
              <a:rPr lang="en-US" sz="2400" b="1" dirty="0"/>
              <a:t>(</a:t>
            </a:r>
            <a:r>
              <a:rPr lang="en-US" sz="2400" b="1" i="1" dirty="0"/>
              <a:t>g</a:t>
            </a:r>
            <a:r>
              <a:rPr lang="en-US" sz="2400" b="1" dirty="0"/>
              <a:t>(</a:t>
            </a:r>
            <a:r>
              <a:rPr lang="en-US" sz="2400" b="1" i="1" dirty="0"/>
              <a:t>n</a:t>
            </a:r>
            <a:r>
              <a:rPr lang="en-US" sz="2400" b="1" dirty="0"/>
              <a:t>)) = { </a:t>
            </a:r>
            <a:r>
              <a:rPr lang="en-US" sz="2400" b="1" i="1" dirty="0"/>
              <a:t>f</a:t>
            </a:r>
            <a:r>
              <a:rPr lang="en-US" sz="2400" b="1" dirty="0"/>
              <a:t>(</a:t>
            </a:r>
            <a:r>
              <a:rPr lang="en-US" sz="2400" b="1" i="1" dirty="0"/>
              <a:t>n</a:t>
            </a:r>
            <a:r>
              <a:rPr lang="en-US" sz="2400" b="1" dirty="0"/>
              <a:t>) : </a:t>
            </a:r>
            <a:r>
              <a:rPr lang="zh-CN" altLang="en-US" sz="2400" b="1" dirty="0">
                <a:solidFill>
                  <a:srgbClr val="CC3300"/>
                </a:solidFill>
              </a:rPr>
              <a:t>存在</a:t>
            </a:r>
            <a:r>
              <a:rPr lang="zh-CN" altLang="en-US" sz="2400" b="1" dirty="0"/>
              <a:t>正常量</a:t>
            </a:r>
            <a:r>
              <a:rPr lang="en-US" sz="2400" b="1" i="1" dirty="0"/>
              <a:t>c</a:t>
            </a:r>
            <a:r>
              <a:rPr lang="en-US" sz="2400" b="1" baseline="-25000" dirty="0"/>
              <a:t>1</a:t>
            </a:r>
            <a:r>
              <a:rPr lang="en-US" sz="2400" b="1" i="1" dirty="0"/>
              <a:t>, c</a:t>
            </a:r>
            <a:r>
              <a:rPr lang="en-US" sz="2400" b="1" baseline="-25000" dirty="0"/>
              <a:t>2</a:t>
            </a:r>
            <a:r>
              <a:rPr lang="zh-CN" altLang="en-US" sz="2400" b="1" dirty="0"/>
              <a:t>和</a:t>
            </a:r>
            <a:r>
              <a:rPr lang="en-US" sz="2400" b="1" i="1" dirty="0"/>
              <a:t>n</a:t>
            </a:r>
            <a:r>
              <a:rPr lang="en-US" sz="2400" b="1" baseline="-25000" dirty="0"/>
              <a:t>0</a:t>
            </a:r>
            <a:r>
              <a:rPr lang="zh-CN" altLang="en-US" sz="2400" b="1" dirty="0"/>
              <a:t>，使得对所有</a:t>
            </a:r>
            <a:r>
              <a:rPr lang="pt-BR" altLang="zh-CN" sz="2400" b="1" i="1" dirty="0"/>
              <a:t>n</a:t>
            </a:r>
            <a:r>
              <a:rPr lang="pt-BR" altLang="zh-CN" sz="2400" b="1" dirty="0"/>
              <a:t> ≥ </a:t>
            </a:r>
            <a:r>
              <a:rPr lang="pt-BR" altLang="zh-CN" sz="2400" b="1" i="1" dirty="0"/>
              <a:t>n</a:t>
            </a:r>
            <a:r>
              <a:rPr lang="pt-BR" altLang="zh-CN" sz="2400" b="1" baseline="-25000" dirty="0"/>
              <a:t>0</a:t>
            </a:r>
            <a:r>
              <a:rPr lang="zh-CN" altLang="en-US" sz="2400" b="1" dirty="0"/>
              <a:t>，</a:t>
            </a:r>
            <a:endParaRPr lang="en-US" altLang="zh-CN" sz="2400" b="1" dirty="0"/>
          </a:p>
          <a:p>
            <a:pPr marL="0" indent="0" algn="just">
              <a:lnSpc>
                <a:spcPct val="125000"/>
              </a:lnSpc>
              <a:spcBef>
                <a:spcPts val="600"/>
              </a:spcBef>
              <a:buNone/>
            </a:pPr>
            <a:r>
              <a:rPr lang="en-US" altLang="zh-CN" sz="2400" b="1" dirty="0"/>
              <a:t>                        </a:t>
            </a:r>
            <a:r>
              <a:rPr lang="zh-CN" altLang="en-US" sz="2400" b="1" dirty="0"/>
              <a:t>有</a:t>
            </a:r>
            <a:r>
              <a:rPr lang="pt-BR" sz="2400" b="1" dirty="0"/>
              <a:t>0 ≤ </a:t>
            </a:r>
            <a:r>
              <a:rPr lang="en-US" sz="2400" b="1" i="1" dirty="0"/>
              <a:t>c</a:t>
            </a:r>
            <a:r>
              <a:rPr lang="en-US" sz="2400" b="1" baseline="-25000" dirty="0"/>
              <a:t>1 </a:t>
            </a:r>
            <a:r>
              <a:rPr lang="pt-BR" sz="2400" b="1" i="1" dirty="0"/>
              <a:t>g</a:t>
            </a:r>
            <a:r>
              <a:rPr lang="pt-BR" sz="2400" b="1" dirty="0"/>
              <a:t>(</a:t>
            </a:r>
            <a:r>
              <a:rPr lang="pt-BR" sz="2400" b="1" i="1" dirty="0"/>
              <a:t>n</a:t>
            </a:r>
            <a:r>
              <a:rPr lang="pt-BR" sz="2400" b="1" dirty="0"/>
              <a:t>) ≤ </a:t>
            </a:r>
            <a:r>
              <a:rPr lang="pt-BR" sz="2400" b="1" i="1" dirty="0"/>
              <a:t>f</a:t>
            </a:r>
            <a:r>
              <a:rPr lang="pt-BR" sz="2400" b="1" dirty="0"/>
              <a:t>(</a:t>
            </a:r>
            <a:r>
              <a:rPr lang="pt-BR" sz="2400" b="1" i="1" dirty="0"/>
              <a:t>n</a:t>
            </a:r>
            <a:r>
              <a:rPr lang="pt-BR" sz="2400" b="1" dirty="0"/>
              <a:t>) ≤ </a:t>
            </a:r>
            <a:r>
              <a:rPr lang="en-US" sz="2400" b="1" i="1" dirty="0"/>
              <a:t>c</a:t>
            </a:r>
            <a:r>
              <a:rPr lang="en-US" sz="2400" b="1" baseline="-25000" dirty="0"/>
              <a:t>2 </a:t>
            </a:r>
            <a:r>
              <a:rPr lang="pt-BR" sz="2400" b="1" i="1" dirty="0"/>
              <a:t>g</a:t>
            </a:r>
            <a:r>
              <a:rPr lang="pt-BR" sz="2400" b="1" dirty="0"/>
              <a:t>(</a:t>
            </a:r>
            <a:r>
              <a:rPr lang="pt-BR" sz="2400" b="1" i="1" dirty="0"/>
              <a:t>n</a:t>
            </a:r>
            <a:r>
              <a:rPr lang="pt-BR" sz="2400" b="1" dirty="0"/>
              <a:t>)}</a:t>
            </a:r>
          </a:p>
        </p:txBody>
      </p:sp>
      <p:sp>
        <p:nvSpPr>
          <p:cNvPr id="3" name="矩形 2"/>
          <p:cNvSpPr/>
          <p:nvPr/>
        </p:nvSpPr>
        <p:spPr>
          <a:xfrm>
            <a:off x="4495800" y="4191000"/>
            <a:ext cx="4419600" cy="1015663"/>
          </a:xfrm>
          <a:prstGeom prst="rect">
            <a:avLst/>
          </a:prstGeom>
        </p:spPr>
        <p:txBody>
          <a:bodyPr wrap="square">
            <a:spAutoFit/>
          </a:bodyPr>
          <a:lstStyle/>
          <a:p>
            <a:pPr marL="400050" lvl="1" indent="0" algn="just">
              <a:lnSpc>
                <a:spcPct val="125000"/>
              </a:lnSpc>
              <a:spcBef>
                <a:spcPts val="600"/>
              </a:spcBef>
              <a:buNone/>
            </a:pPr>
            <a:r>
              <a:rPr lang="zh-CN" altLang="en-US" sz="2400" dirty="0"/>
              <a:t>举例</a:t>
            </a:r>
            <a:r>
              <a:rPr lang="pt-BR" altLang="zh-CN" sz="2400" dirty="0"/>
              <a:t>: </a:t>
            </a:r>
            <a:r>
              <a:rPr lang="en-US" altLang="zh-CN" sz="2400" i="1" dirty="0"/>
              <a:t>n</a:t>
            </a:r>
            <a:r>
              <a:rPr lang="en-US" altLang="zh-CN" sz="2400" baseline="30000" dirty="0"/>
              <a:t>2</a:t>
            </a:r>
            <a:r>
              <a:rPr lang="en-US" altLang="zh-CN" sz="2400" dirty="0"/>
              <a:t>/2 – 2</a:t>
            </a:r>
            <a:r>
              <a:rPr lang="en-US" altLang="zh-CN" sz="2400" i="1" dirty="0"/>
              <a:t>n</a:t>
            </a:r>
            <a:r>
              <a:rPr lang="en-US" altLang="zh-CN" sz="2400" dirty="0"/>
              <a:t> </a:t>
            </a:r>
            <a:r>
              <a:rPr lang="en-US" altLang="zh-CN" sz="2400" dirty="0">
                <a:sym typeface="Symbol"/>
              </a:rPr>
              <a:t> </a:t>
            </a:r>
            <a:r>
              <a:rPr lang="en-US" altLang="zh-CN" sz="2400" dirty="0"/>
              <a:t>(</a:t>
            </a:r>
            <a:r>
              <a:rPr lang="en-US" altLang="zh-CN" sz="2400" i="1" dirty="0"/>
              <a:t>n</a:t>
            </a:r>
            <a:r>
              <a:rPr lang="en-US" altLang="zh-CN" sz="2400" baseline="30000" dirty="0"/>
              <a:t>2</a:t>
            </a:r>
            <a:r>
              <a:rPr lang="en-US" altLang="zh-CN" sz="2400" dirty="0"/>
              <a:t>), </a:t>
            </a:r>
            <a:r>
              <a:rPr lang="zh-CN" altLang="en-US" sz="2400" dirty="0"/>
              <a:t>满足</a:t>
            </a:r>
            <a:r>
              <a:rPr lang="en-US" altLang="zh-CN" sz="2400" dirty="0"/>
              <a:t> </a:t>
            </a:r>
            <a:r>
              <a:rPr lang="en-US" altLang="zh-CN" sz="2400" i="1" dirty="0"/>
              <a:t>c</a:t>
            </a:r>
            <a:r>
              <a:rPr lang="en-US" altLang="zh-CN" sz="2400" baseline="-25000" dirty="0"/>
              <a:t>1</a:t>
            </a:r>
            <a:r>
              <a:rPr lang="en-US" altLang="zh-CN" sz="2400" i="1" dirty="0"/>
              <a:t> = </a:t>
            </a:r>
            <a:r>
              <a:rPr lang="en-US" altLang="zh-CN" sz="2400" dirty="0"/>
              <a:t>1/4,</a:t>
            </a:r>
            <a:r>
              <a:rPr lang="en-US" altLang="zh-CN" sz="2400" i="1" dirty="0"/>
              <a:t> c</a:t>
            </a:r>
            <a:r>
              <a:rPr lang="en-US" altLang="zh-CN" sz="2400" baseline="-25000" dirty="0"/>
              <a:t>2</a:t>
            </a:r>
            <a:r>
              <a:rPr lang="en-US" altLang="zh-CN" sz="2400" dirty="0"/>
              <a:t> = 1/2</a:t>
            </a:r>
            <a:r>
              <a:rPr lang="zh-CN" altLang="en-US" sz="2400" dirty="0"/>
              <a:t>和</a:t>
            </a:r>
            <a:r>
              <a:rPr lang="en-US" altLang="zh-CN" sz="2400" i="1" dirty="0"/>
              <a:t>n</a:t>
            </a:r>
            <a:r>
              <a:rPr lang="en-US" altLang="zh-CN" sz="2400" baseline="-25000" dirty="0"/>
              <a:t>0</a:t>
            </a:r>
            <a:r>
              <a:rPr lang="en-US" altLang="zh-CN" sz="2400" dirty="0"/>
              <a:t> = 8</a:t>
            </a:r>
            <a:r>
              <a:rPr lang="zh-CN" altLang="en-US" sz="2400" dirty="0"/>
              <a:t>。</a:t>
            </a:r>
            <a:endParaRPr lang="en-US" altLang="zh-CN" sz="2400" dirty="0"/>
          </a:p>
        </p:txBody>
      </p:sp>
      <p:grpSp>
        <p:nvGrpSpPr>
          <p:cNvPr id="6" name="Group 3"/>
          <p:cNvGrpSpPr/>
          <p:nvPr/>
        </p:nvGrpSpPr>
        <p:grpSpPr>
          <a:xfrm>
            <a:off x="914400" y="3666478"/>
            <a:ext cx="3447096" cy="3124199"/>
            <a:chOff x="916820" y="2743200"/>
            <a:chExt cx="3599496" cy="3628293"/>
          </a:xfrm>
        </p:grpSpPr>
        <p:pic>
          <p:nvPicPr>
            <p:cNvPr id="7"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524" t="27821" r="70433" b="23718"/>
            <a:stretch/>
          </p:blipFill>
          <p:spPr bwMode="auto">
            <a:xfrm>
              <a:off x="916820" y="2743200"/>
              <a:ext cx="3599496" cy="36282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8" name="Straight Connector 2"/>
            <p:cNvCxnSpPr/>
            <p:nvPr/>
          </p:nvCxnSpPr>
          <p:spPr bwMode="auto">
            <a:xfrm flipV="1">
              <a:off x="916820" y="2743200"/>
              <a:ext cx="0" cy="2971800"/>
            </a:xfrm>
            <a:prstGeom prst="line">
              <a:avLst/>
            </a:prstGeom>
            <a:solidFill>
              <a:schemeClr val="accent1"/>
            </a:solidFill>
            <a:ln w="9525" cap="flat" cmpd="sng" algn="ctr">
              <a:solidFill>
                <a:schemeClr val="tx1"/>
              </a:solidFill>
              <a:prstDash val="solid"/>
              <a:round/>
              <a:headEnd type="none" w="med" len="med"/>
              <a:tailEnd type="none" w="med" len="med"/>
            </a:ln>
            <a:effectLst/>
          </p:spPr>
        </p:cxnSp>
      </p:grpSp>
    </p:spTree>
    <p:extLst>
      <p:ext uri="{BB962C8B-B14F-4D97-AF65-F5344CB8AC3E}">
        <p14:creationId xmlns:p14="http://schemas.microsoft.com/office/powerpoint/2010/main" val="2055686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idx="4294967295"/>
          </p:nvPr>
        </p:nvSpPr>
        <p:spPr>
          <a:xfrm>
            <a:off x="533400" y="0"/>
            <a:ext cx="7772400" cy="838200"/>
          </a:xfrm>
        </p:spPr>
        <p:txBody>
          <a:bodyPr/>
          <a:lstStyle/>
          <a:p>
            <a:r>
              <a:rPr lang="en-US" altLang="zh-CN" sz="3600" dirty="0"/>
              <a:t>1.3 </a:t>
            </a:r>
            <a:r>
              <a:rPr lang="zh-CN" altLang="en-US" sz="3600" dirty="0"/>
              <a:t>渐近记号 </a:t>
            </a:r>
            <a:r>
              <a:rPr lang="en-US" altLang="zh-CN" sz="3600" dirty="0"/>
              <a:t>—</a:t>
            </a:r>
            <a:r>
              <a:rPr lang="en-US" altLang="zh-CN" sz="3600" dirty="0">
                <a:sym typeface="Symbol" panose="05050102010706020507" pitchFamily="18" charset="2"/>
              </a:rPr>
              <a:t></a:t>
            </a:r>
            <a:r>
              <a:rPr lang="zh-CN" altLang="en-US" sz="3600" dirty="0">
                <a:sym typeface="Symbol" panose="05050102010706020507" pitchFamily="18" charset="2"/>
              </a:rPr>
              <a:t>记号 </a:t>
            </a:r>
            <a:r>
              <a:rPr lang="en-US" altLang="zh-CN" sz="3600" dirty="0"/>
              <a:t>(2)</a:t>
            </a:r>
            <a:endParaRPr lang="en-US" sz="3600" b="1" dirty="0">
              <a:solidFill>
                <a:srgbClr val="0000CC"/>
              </a:solidFill>
            </a:endParaRPr>
          </a:p>
        </p:txBody>
      </p:sp>
      <p:sp>
        <p:nvSpPr>
          <p:cNvPr id="9" name="Rectangle 3"/>
          <p:cNvSpPr txBox="1">
            <a:spLocks noChangeArrowheads="1"/>
          </p:cNvSpPr>
          <p:nvPr/>
        </p:nvSpPr>
        <p:spPr bwMode="auto">
          <a:xfrm>
            <a:off x="342900" y="1371600"/>
            <a:ext cx="8496300" cy="388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Wingdings" pitchFamily="2" charset="2"/>
              <a:buChar char="§"/>
              <a:defRPr sz="2800">
                <a:solidFill>
                  <a:schemeClr val="tx1"/>
                </a:solidFill>
                <a:latin typeface="+mn-lt"/>
                <a:ea typeface="+mn-ea"/>
                <a:cs typeface="+mn-cs"/>
              </a:defRPr>
            </a:lvl1pPr>
            <a:lvl2pPr marL="742950" indent="-285750" algn="l" rtl="0" eaLnBrk="0" fontAlgn="base" hangingPunct="0">
              <a:spcBef>
                <a:spcPct val="20000"/>
              </a:spcBef>
              <a:spcAft>
                <a:spcPct val="0"/>
              </a:spcAft>
              <a:buClr>
                <a:srgbClr val="FF0000"/>
              </a:buClr>
              <a:buFont typeface="Wingdings" pitchFamily="2" charset="2"/>
              <a:buChar char="§"/>
              <a:defRPr sz="24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a:lstStyle>
          <a:p>
            <a:pPr algn="just" eaLnBrk="1" hangingPunct="1">
              <a:lnSpc>
                <a:spcPct val="125000"/>
              </a:lnSpc>
              <a:spcBef>
                <a:spcPts val="600"/>
              </a:spcBef>
            </a:pPr>
            <a:r>
              <a:rPr lang="en-US" altLang="zh-CN" sz="2400" b="1" i="1" kern="0" dirty="0"/>
              <a:t>f</a:t>
            </a:r>
            <a:r>
              <a:rPr lang="en-US" altLang="zh-CN" sz="2400" b="1" kern="0" dirty="0"/>
              <a:t>(</a:t>
            </a:r>
            <a:r>
              <a:rPr lang="en-US" altLang="zh-CN" sz="2400" b="1" i="1" kern="0" dirty="0"/>
              <a:t>n</a:t>
            </a:r>
            <a:r>
              <a:rPr lang="en-US" altLang="zh-CN" sz="2400" b="1" kern="0" dirty="0"/>
              <a:t>) </a:t>
            </a:r>
            <a:r>
              <a:rPr lang="en-US" altLang="zh-CN" sz="2400" b="0" kern="0" dirty="0"/>
              <a:t>= </a:t>
            </a:r>
            <a:r>
              <a:rPr lang="en-US" altLang="zh-CN" sz="2400" b="1" kern="0" dirty="0">
                <a:sym typeface="Symbol" panose="05050102010706020507" pitchFamily="18" charset="2"/>
              </a:rPr>
              <a:t></a:t>
            </a:r>
            <a:r>
              <a:rPr lang="en-US" altLang="zh-CN" sz="2400" b="1" kern="0" dirty="0"/>
              <a:t>(</a:t>
            </a:r>
            <a:r>
              <a:rPr lang="en-US" altLang="zh-CN" sz="2400" b="1" i="1" kern="0" dirty="0"/>
              <a:t>g</a:t>
            </a:r>
            <a:r>
              <a:rPr lang="en-US" altLang="zh-CN" sz="2400" b="1" kern="0" dirty="0"/>
              <a:t>(</a:t>
            </a:r>
            <a:r>
              <a:rPr lang="en-US" altLang="zh-CN" sz="2400" b="1" i="1" kern="0" dirty="0"/>
              <a:t>n</a:t>
            </a:r>
            <a:r>
              <a:rPr lang="en-US" altLang="zh-CN" sz="2400" b="1" kern="0" dirty="0"/>
              <a:t>))</a:t>
            </a:r>
            <a:r>
              <a:rPr lang="zh-CN" altLang="en-US" sz="2400" b="0" kern="0" dirty="0"/>
              <a:t>的确切意义是：</a:t>
            </a:r>
            <a:r>
              <a:rPr lang="en-US" altLang="zh-CN" sz="2400" b="1" i="1" kern="0" dirty="0"/>
              <a:t>f</a:t>
            </a:r>
            <a:r>
              <a:rPr lang="en-US" altLang="zh-CN" sz="2400" b="1" kern="0" dirty="0"/>
              <a:t>(</a:t>
            </a:r>
            <a:r>
              <a:rPr lang="en-US" altLang="zh-CN" sz="2400" b="1" i="1" kern="0" dirty="0"/>
              <a:t>n</a:t>
            </a:r>
            <a:r>
              <a:rPr lang="en-US" altLang="zh-CN" sz="2400" b="1" kern="0" dirty="0"/>
              <a:t>) </a:t>
            </a:r>
            <a:r>
              <a:rPr lang="en-US" altLang="zh-CN" sz="2400" b="1" kern="0" dirty="0">
                <a:sym typeface="Symbol" panose="05050102010706020507" pitchFamily="18" charset="2"/>
              </a:rPr>
              <a:t></a:t>
            </a:r>
            <a:r>
              <a:rPr lang="en-US" altLang="zh-CN" sz="2400" b="1" kern="0" dirty="0"/>
              <a:t> </a:t>
            </a:r>
            <a:r>
              <a:rPr lang="en-US" altLang="zh-CN" sz="2400" b="1" kern="0" dirty="0">
                <a:sym typeface="Symbol" panose="05050102010706020507" pitchFamily="18" charset="2"/>
              </a:rPr>
              <a:t></a:t>
            </a:r>
            <a:r>
              <a:rPr lang="en-US" altLang="zh-CN" sz="2400" b="1" kern="0" dirty="0"/>
              <a:t>(</a:t>
            </a:r>
            <a:r>
              <a:rPr lang="en-US" altLang="zh-CN" sz="2400" b="1" i="1" kern="0" dirty="0"/>
              <a:t>g</a:t>
            </a:r>
            <a:r>
              <a:rPr lang="en-US" altLang="zh-CN" sz="2400" b="1" kern="0" dirty="0"/>
              <a:t>(</a:t>
            </a:r>
            <a:r>
              <a:rPr lang="en-US" altLang="zh-CN" sz="2400" b="1" i="1" kern="0" dirty="0"/>
              <a:t>n</a:t>
            </a:r>
            <a:r>
              <a:rPr lang="en-US" altLang="zh-CN" sz="2400" b="1" kern="0" dirty="0"/>
              <a:t>))</a:t>
            </a:r>
            <a:r>
              <a:rPr lang="zh-CN" altLang="en-US" sz="2400" b="0" kern="0" dirty="0"/>
              <a:t>。</a:t>
            </a:r>
            <a:endParaRPr lang="en-US" altLang="zh-CN" sz="2400" b="0" kern="0" dirty="0"/>
          </a:p>
          <a:p>
            <a:pPr marL="0" indent="0" algn="just" eaLnBrk="1" hangingPunct="1">
              <a:lnSpc>
                <a:spcPct val="125000"/>
              </a:lnSpc>
              <a:spcBef>
                <a:spcPts val="600"/>
              </a:spcBef>
              <a:buFont typeface="Wingdings" pitchFamily="2" charset="2"/>
              <a:buNone/>
            </a:pPr>
            <a:r>
              <a:rPr lang="zh-CN" altLang="en-US" sz="2400" b="0" kern="0" dirty="0"/>
              <a:t>    即对任一函数</a:t>
            </a:r>
            <a:r>
              <a:rPr lang="en-US" altLang="zh-CN" sz="2400" b="1" i="1" kern="0" dirty="0"/>
              <a:t>f</a:t>
            </a:r>
            <a:r>
              <a:rPr lang="en-US" altLang="zh-CN" sz="2400" b="1" kern="0" dirty="0"/>
              <a:t>(</a:t>
            </a:r>
            <a:r>
              <a:rPr lang="en-US" altLang="zh-CN" sz="2400" b="1" i="1" kern="0" dirty="0"/>
              <a:t>n</a:t>
            </a:r>
            <a:r>
              <a:rPr lang="en-US" altLang="zh-CN" sz="2400" b="1" kern="0" dirty="0"/>
              <a:t>)</a:t>
            </a:r>
            <a:r>
              <a:rPr lang="zh-CN" altLang="en-US" sz="2400" b="0" kern="0" dirty="0"/>
              <a:t>满足上述条件时，则</a:t>
            </a:r>
            <a:r>
              <a:rPr lang="en-US" altLang="zh-CN" sz="2400" b="1" i="1" kern="0" dirty="0"/>
              <a:t>f</a:t>
            </a:r>
            <a:r>
              <a:rPr lang="en-US" altLang="zh-CN" sz="2400" b="1" kern="0" dirty="0"/>
              <a:t>(</a:t>
            </a:r>
            <a:r>
              <a:rPr lang="en-US" altLang="zh-CN" sz="2400" b="1" i="1" kern="0" dirty="0"/>
              <a:t>n</a:t>
            </a:r>
            <a:r>
              <a:rPr lang="en-US" altLang="zh-CN" sz="2400" b="1" kern="0" dirty="0"/>
              <a:t>)</a:t>
            </a:r>
            <a:r>
              <a:rPr lang="zh-CN" altLang="en-US" sz="2400" b="0" kern="0" dirty="0"/>
              <a:t>属于</a:t>
            </a:r>
            <a:r>
              <a:rPr lang="zh-CN" altLang="en-US" sz="2400" b="1" kern="0" dirty="0">
                <a:solidFill>
                  <a:srgbClr val="C00000"/>
                </a:solidFill>
                <a:latin typeface="黑体" panose="02010609060101010101" pitchFamily="49" charset="-122"/>
                <a:ea typeface="黑体" panose="02010609060101010101" pitchFamily="49" charset="-122"/>
              </a:rPr>
              <a:t>集合</a:t>
            </a:r>
            <a:r>
              <a:rPr lang="zh-CN" altLang="en-US" sz="2400" b="0" kern="0" dirty="0">
                <a:sym typeface="Symbol" panose="05050102010706020507" pitchFamily="18" charset="2"/>
              </a:rPr>
              <a:t></a:t>
            </a:r>
            <a:r>
              <a:rPr lang="en-US" altLang="zh-CN" sz="2400" b="0" kern="0" dirty="0"/>
              <a:t>(</a:t>
            </a:r>
            <a:r>
              <a:rPr lang="en-US" altLang="zh-CN" sz="2400" b="1" i="1" kern="0" dirty="0"/>
              <a:t>g</a:t>
            </a:r>
            <a:r>
              <a:rPr lang="en-US" altLang="zh-CN" sz="2400" b="1" kern="0" dirty="0"/>
              <a:t>(</a:t>
            </a:r>
            <a:r>
              <a:rPr lang="en-US" altLang="zh-CN" sz="2400" b="1" i="1" kern="0" dirty="0"/>
              <a:t>n</a:t>
            </a:r>
            <a:r>
              <a:rPr lang="en-US" altLang="zh-CN" sz="2400" b="1" kern="0" dirty="0"/>
              <a:t>)</a:t>
            </a:r>
            <a:r>
              <a:rPr lang="en-US" altLang="zh-CN" sz="2400" b="0" kern="0" dirty="0"/>
              <a:t>)</a:t>
            </a:r>
            <a:r>
              <a:rPr lang="zh-CN" altLang="en-US" sz="2400" b="0" kern="0" dirty="0"/>
              <a:t>；</a:t>
            </a:r>
            <a:r>
              <a:rPr lang="en-US" altLang="zh-CN" sz="2400" b="0" kern="0" dirty="0"/>
              <a:t> </a:t>
            </a:r>
          </a:p>
          <a:p>
            <a:pPr algn="just" eaLnBrk="1" hangingPunct="1">
              <a:lnSpc>
                <a:spcPct val="125000"/>
              </a:lnSpc>
              <a:spcBef>
                <a:spcPts val="600"/>
              </a:spcBef>
            </a:pPr>
            <a:r>
              <a:rPr lang="en-US" altLang="zh-CN" sz="2400" b="0" kern="0" dirty="0">
                <a:sym typeface="Symbol"/>
              </a:rPr>
              <a:t></a:t>
            </a:r>
            <a:r>
              <a:rPr lang="en-US" altLang="zh-CN" sz="2400" b="1" kern="0" dirty="0"/>
              <a:t>(</a:t>
            </a:r>
            <a:r>
              <a:rPr lang="en-US" altLang="zh-CN" sz="2400" b="1" i="1" kern="0" dirty="0"/>
              <a:t>g</a:t>
            </a:r>
            <a:r>
              <a:rPr lang="en-US" altLang="zh-CN" sz="2400" b="1" kern="0" dirty="0"/>
              <a:t>(</a:t>
            </a:r>
            <a:r>
              <a:rPr lang="en-US" altLang="zh-CN" sz="2400" b="1" i="1" kern="0" dirty="0"/>
              <a:t>n</a:t>
            </a:r>
            <a:r>
              <a:rPr lang="en-US" altLang="zh-CN" sz="2400" b="1" kern="0" dirty="0"/>
              <a:t>))</a:t>
            </a:r>
            <a:r>
              <a:rPr lang="zh-CN" altLang="en-US" sz="2400" b="0" kern="0" dirty="0"/>
              <a:t>的定义要求其每个元素</a:t>
            </a:r>
            <a:r>
              <a:rPr lang="zh-CN" altLang="en-US" sz="2400" b="1" kern="0" dirty="0">
                <a:solidFill>
                  <a:srgbClr val="C00000"/>
                </a:solidFill>
                <a:latin typeface="黑体" panose="02010609060101010101" pitchFamily="49" charset="-122"/>
                <a:ea typeface="黑体" panose="02010609060101010101" pitchFamily="49" charset="-122"/>
              </a:rPr>
              <a:t>渐近非负</a:t>
            </a:r>
            <a:r>
              <a:rPr lang="zh-CN" altLang="en-US" sz="2400" b="1" kern="0" dirty="0">
                <a:solidFill>
                  <a:srgbClr val="3333FF"/>
                </a:solidFill>
                <a:latin typeface="黑体" panose="02010609060101010101" pitchFamily="49" charset="-122"/>
                <a:ea typeface="黑体" panose="02010609060101010101" pitchFamily="49" charset="-122"/>
              </a:rPr>
              <a:t>（</a:t>
            </a:r>
            <a:r>
              <a:rPr lang="zh-CN" altLang="en-US" sz="2400" dirty="0"/>
              <a:t>当</a:t>
            </a:r>
            <a:r>
              <a:rPr lang="en-US" altLang="zh-CN" sz="2400" dirty="0"/>
              <a:t>n</a:t>
            </a:r>
            <a:r>
              <a:rPr lang="zh-CN" altLang="en-US" sz="2400" dirty="0"/>
              <a:t>趋于无穷大时</a:t>
            </a:r>
            <a:r>
              <a:rPr lang="en-US" altLang="zh-CN" sz="2400" dirty="0"/>
              <a:t>,f(n)</a:t>
            </a:r>
            <a:r>
              <a:rPr lang="zh-CN" altLang="en-US" sz="2400" dirty="0"/>
              <a:t>和</a:t>
            </a:r>
            <a:r>
              <a:rPr lang="en-US" altLang="zh-CN" sz="2400" dirty="0"/>
              <a:t>g(n)</a:t>
            </a:r>
            <a:r>
              <a:rPr lang="zh-CN" altLang="en-US" sz="2400" dirty="0"/>
              <a:t>都非负</a:t>
            </a:r>
            <a:r>
              <a:rPr lang="zh-CN" altLang="en-US" sz="2400" b="1" kern="0" dirty="0">
                <a:solidFill>
                  <a:srgbClr val="3333FF"/>
                </a:solidFill>
                <a:latin typeface="黑体" panose="02010609060101010101" pitchFamily="49" charset="-122"/>
                <a:ea typeface="黑体" panose="02010609060101010101" pitchFamily="49" charset="-122"/>
              </a:rPr>
              <a:t>）</a:t>
            </a:r>
            <a:r>
              <a:rPr lang="zh-CN" altLang="en-US" sz="2400" b="0" kern="0" dirty="0"/>
              <a:t>，这也要求</a:t>
            </a:r>
            <a:r>
              <a:rPr lang="en-US" altLang="zh-CN" sz="2400" b="1" i="1" kern="0" dirty="0"/>
              <a:t>g</a:t>
            </a:r>
            <a:r>
              <a:rPr lang="en-US" altLang="zh-CN" sz="2400" b="1" kern="0" dirty="0"/>
              <a:t>(</a:t>
            </a:r>
            <a:r>
              <a:rPr lang="en-US" altLang="zh-CN" sz="2400" b="1" i="1" kern="0" dirty="0"/>
              <a:t>n</a:t>
            </a:r>
            <a:r>
              <a:rPr lang="en-US" altLang="zh-CN" sz="2400" b="1" kern="0" dirty="0"/>
              <a:t>)</a:t>
            </a:r>
            <a:r>
              <a:rPr lang="zh-CN" altLang="en-US" sz="2400" b="0" kern="0" dirty="0"/>
              <a:t>本身是渐近非负的（其他记号也是如此）。</a:t>
            </a:r>
            <a:endParaRPr lang="en-US" altLang="zh-CN" sz="2400" b="0" kern="0" dirty="0"/>
          </a:p>
          <a:p>
            <a:pPr>
              <a:lnSpc>
                <a:spcPct val="125000"/>
              </a:lnSpc>
              <a:spcBef>
                <a:spcPts val="600"/>
              </a:spcBef>
            </a:pPr>
            <a:r>
              <a:rPr lang="en-US" altLang="zh-CN" sz="2400" dirty="0">
                <a:sym typeface="Symbol"/>
              </a:rPr>
              <a:t></a:t>
            </a:r>
            <a:r>
              <a:rPr lang="en-US" altLang="zh-CN" sz="2400" dirty="0"/>
              <a:t>(</a:t>
            </a:r>
            <a:r>
              <a:rPr lang="en-US" altLang="zh-CN" sz="2400" i="1" dirty="0"/>
              <a:t>g</a:t>
            </a:r>
            <a:r>
              <a:rPr lang="en-US" altLang="zh-CN" sz="2400" dirty="0"/>
              <a:t>(</a:t>
            </a:r>
            <a:r>
              <a:rPr lang="en-US" altLang="zh-CN" sz="2400" i="1" dirty="0"/>
              <a:t>n</a:t>
            </a:r>
            <a:r>
              <a:rPr lang="en-US" altLang="zh-CN" sz="2400" dirty="0"/>
              <a:t>))</a:t>
            </a:r>
            <a:r>
              <a:rPr lang="zh-CN" altLang="en-US" sz="2400" dirty="0"/>
              <a:t>中的所有函数具有相同的最高阶项。</a:t>
            </a:r>
            <a:endParaRPr lang="en-US" altLang="zh-CN" sz="2400" dirty="0"/>
          </a:p>
          <a:p>
            <a:pPr>
              <a:lnSpc>
                <a:spcPct val="125000"/>
              </a:lnSpc>
              <a:spcBef>
                <a:spcPts val="600"/>
              </a:spcBef>
            </a:pPr>
            <a:r>
              <a:rPr lang="zh-CN" altLang="en-US" sz="2400" kern="0" dirty="0">
                <a:solidFill>
                  <a:srgbClr val="C00000"/>
                </a:solidFill>
                <a:latin typeface="黑体" panose="02010609060101010101" pitchFamily="49" charset="-122"/>
                <a:ea typeface="黑体" panose="02010609060101010101" pitchFamily="49" charset="-122"/>
              </a:rPr>
              <a:t>原理</a:t>
            </a:r>
            <a:r>
              <a:rPr lang="zh-CN" altLang="en-US" sz="2400" kern="0" dirty="0">
                <a:solidFill>
                  <a:srgbClr val="3333FF"/>
                </a:solidFill>
                <a:latin typeface="黑体" panose="02010609060101010101" pitchFamily="49" charset="-122"/>
                <a:ea typeface="黑体" panose="02010609060101010101" pitchFamily="49" charset="-122"/>
              </a:rPr>
              <a:t>：</a:t>
            </a:r>
            <a:r>
              <a:rPr lang="en-US" altLang="zh-CN" sz="2400" i="1" dirty="0"/>
              <a:t>f</a:t>
            </a:r>
            <a:r>
              <a:rPr lang="en-US" altLang="zh-CN" sz="2400" dirty="0"/>
              <a:t>(</a:t>
            </a:r>
            <a:r>
              <a:rPr lang="en-US" altLang="zh-CN" sz="2400" i="1" dirty="0"/>
              <a:t>n</a:t>
            </a:r>
            <a:r>
              <a:rPr lang="en-US" altLang="zh-CN" sz="2400" dirty="0"/>
              <a:t>)</a:t>
            </a:r>
            <a:r>
              <a:rPr lang="en-US" altLang="zh-CN" sz="2400" dirty="0">
                <a:sym typeface="Symbol"/>
              </a:rPr>
              <a:t></a:t>
            </a:r>
            <a:r>
              <a:rPr lang="en-US" altLang="zh-CN" sz="2400" dirty="0"/>
              <a:t>(</a:t>
            </a:r>
            <a:r>
              <a:rPr lang="en-US" altLang="zh-CN" sz="2400" i="1" dirty="0"/>
              <a:t>g</a:t>
            </a:r>
            <a:r>
              <a:rPr lang="en-US" altLang="zh-CN" sz="2400" dirty="0"/>
              <a:t>(</a:t>
            </a:r>
            <a:r>
              <a:rPr lang="en-US" altLang="zh-CN" sz="2400" i="1" dirty="0"/>
              <a:t>n</a:t>
            </a:r>
            <a:r>
              <a:rPr lang="en-US" altLang="zh-CN" sz="2400" dirty="0"/>
              <a:t>))</a:t>
            </a:r>
            <a:r>
              <a:rPr lang="zh-CN" altLang="en-US" sz="2400" dirty="0"/>
              <a:t>，当且仅当 </a:t>
            </a:r>
            <a:r>
              <a:rPr lang="en-US" altLang="zh-CN" sz="2400" i="1" dirty="0"/>
              <a:t>f</a:t>
            </a:r>
            <a:r>
              <a:rPr lang="en-US" altLang="zh-CN" sz="2400" dirty="0"/>
              <a:t>(</a:t>
            </a:r>
            <a:r>
              <a:rPr lang="en-US" altLang="zh-CN" sz="2400" i="1" dirty="0"/>
              <a:t>n</a:t>
            </a:r>
            <a:r>
              <a:rPr lang="en-US" altLang="zh-CN" sz="2400" dirty="0"/>
              <a:t>)</a:t>
            </a:r>
            <a:r>
              <a:rPr lang="en-US" altLang="zh-CN" sz="2400" dirty="0">
                <a:sym typeface="Symbol"/>
              </a:rPr>
              <a:t></a:t>
            </a:r>
            <a:r>
              <a:rPr lang="en-US" altLang="zh-CN" sz="2400" i="1" dirty="0">
                <a:sym typeface="Symbol"/>
              </a:rPr>
              <a:t>O</a:t>
            </a:r>
            <a:r>
              <a:rPr lang="en-US" altLang="zh-CN" sz="2400" dirty="0"/>
              <a:t>(</a:t>
            </a:r>
            <a:r>
              <a:rPr lang="en-US" altLang="zh-CN" sz="2400" i="1" dirty="0"/>
              <a:t>g</a:t>
            </a:r>
            <a:r>
              <a:rPr lang="en-US" altLang="zh-CN" sz="2400" dirty="0"/>
              <a:t>(</a:t>
            </a:r>
            <a:r>
              <a:rPr lang="en-US" altLang="zh-CN" sz="2400" i="1" dirty="0"/>
              <a:t>n</a:t>
            </a:r>
            <a:r>
              <a:rPr lang="en-US" altLang="zh-CN" sz="2400" dirty="0"/>
              <a:t>))</a:t>
            </a:r>
            <a:r>
              <a:rPr lang="zh-CN" altLang="en-US" sz="2400" dirty="0"/>
              <a:t>且 </a:t>
            </a:r>
            <a:r>
              <a:rPr lang="en-US" altLang="zh-CN" sz="2400" i="1" dirty="0"/>
              <a:t>f</a:t>
            </a:r>
            <a:r>
              <a:rPr lang="en-US" altLang="zh-CN" sz="2400" dirty="0"/>
              <a:t>(</a:t>
            </a:r>
            <a:r>
              <a:rPr lang="en-US" altLang="zh-CN" sz="2400" i="1" dirty="0"/>
              <a:t>n</a:t>
            </a:r>
            <a:r>
              <a:rPr lang="en-US" altLang="zh-CN" sz="2400" dirty="0"/>
              <a:t>)</a:t>
            </a:r>
            <a:r>
              <a:rPr lang="en-US" altLang="zh-CN" sz="2400" dirty="0">
                <a:sym typeface="Symbol"/>
              </a:rPr>
              <a:t></a:t>
            </a:r>
            <a:r>
              <a:rPr lang="en-US" altLang="zh-CN" sz="2400" dirty="0"/>
              <a:t>(</a:t>
            </a:r>
            <a:r>
              <a:rPr lang="en-US" altLang="zh-CN" sz="2400" i="1" dirty="0"/>
              <a:t>g</a:t>
            </a:r>
            <a:r>
              <a:rPr lang="en-US" altLang="zh-CN" sz="2400" dirty="0"/>
              <a:t>(</a:t>
            </a:r>
            <a:r>
              <a:rPr lang="en-US" altLang="zh-CN" sz="2400" i="1" dirty="0"/>
              <a:t>n</a:t>
            </a:r>
            <a:r>
              <a:rPr lang="en-US" altLang="zh-CN" sz="2400" dirty="0"/>
              <a:t>))</a:t>
            </a:r>
            <a:endParaRPr lang="pt-BR" altLang="zh-CN" sz="2400" dirty="0"/>
          </a:p>
          <a:p>
            <a:pPr algn="just" eaLnBrk="1" hangingPunct="1">
              <a:lnSpc>
                <a:spcPct val="125000"/>
              </a:lnSpc>
              <a:spcBef>
                <a:spcPts val="600"/>
              </a:spcBef>
            </a:pPr>
            <a:endParaRPr lang="en-US" sz="2400" b="1" kern="0" dirty="0"/>
          </a:p>
        </p:txBody>
      </p:sp>
    </p:spTree>
    <p:extLst>
      <p:ext uri="{BB962C8B-B14F-4D97-AF65-F5344CB8AC3E}">
        <p14:creationId xmlns:p14="http://schemas.microsoft.com/office/powerpoint/2010/main" val="658862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a:xfrm>
            <a:off x="609600" y="76200"/>
            <a:ext cx="7772400" cy="914400"/>
          </a:xfrm>
        </p:spPr>
        <p:txBody>
          <a:bodyPr/>
          <a:lstStyle/>
          <a:p>
            <a:pPr eaLnBrk="1" hangingPunct="1"/>
            <a:r>
              <a:rPr lang="en-US" altLang="zh-CN" dirty="0"/>
              <a:t>1.3 </a:t>
            </a:r>
            <a:r>
              <a:rPr lang="zh-CN" altLang="en-US" dirty="0"/>
              <a:t>渐近记号 </a:t>
            </a:r>
            <a:r>
              <a:rPr lang="en-US" altLang="zh-CN" dirty="0"/>
              <a:t>—</a:t>
            </a:r>
            <a:r>
              <a:rPr lang="en-US" altLang="zh-CN" dirty="0">
                <a:sym typeface="Symbol" panose="05050102010706020507" pitchFamily="18" charset="2"/>
              </a:rPr>
              <a:t></a:t>
            </a:r>
            <a:r>
              <a:rPr lang="zh-CN" altLang="en-US" dirty="0">
                <a:sym typeface="Symbol" panose="05050102010706020507" pitchFamily="18" charset="2"/>
              </a:rPr>
              <a:t>记号 </a:t>
            </a:r>
            <a:r>
              <a:rPr lang="en-US" altLang="zh-CN" dirty="0"/>
              <a:t>(3)</a:t>
            </a:r>
            <a:endParaRPr lang="zh-CN" altLang="en-US" sz="3600" dirty="0">
              <a:sym typeface="Symbol" panose="05050102010706020507" pitchFamily="18" charset="2"/>
            </a:endParaRPr>
          </a:p>
        </p:txBody>
      </p:sp>
      <p:sp>
        <p:nvSpPr>
          <p:cNvPr id="13315" name="Rectangle 3"/>
          <p:cNvSpPr>
            <a:spLocks noGrp="1" noChangeArrowheads="1"/>
          </p:cNvSpPr>
          <p:nvPr>
            <p:ph idx="1"/>
          </p:nvPr>
        </p:nvSpPr>
        <p:spPr/>
        <p:txBody>
          <a:bodyPr>
            <a:normAutofit/>
          </a:bodyPr>
          <a:lstStyle/>
          <a:p>
            <a:pPr marL="0" indent="0" eaLnBrk="1" hangingPunct="1">
              <a:lnSpc>
                <a:spcPct val="120000"/>
              </a:lnSpc>
              <a:spcBef>
                <a:spcPts val="600"/>
              </a:spcBef>
              <a:buNone/>
            </a:pPr>
            <a:r>
              <a:rPr lang="zh-CN" altLang="en-US" dirty="0"/>
              <a:t>形式化证明</a:t>
            </a:r>
            <a:r>
              <a:rPr lang="en-US" altLang="zh-CN" i="1" dirty="0"/>
              <a:t>n</a:t>
            </a:r>
            <a:r>
              <a:rPr lang="en-US" altLang="zh-CN" baseline="30000" dirty="0"/>
              <a:t>2</a:t>
            </a:r>
            <a:r>
              <a:rPr lang="en-US" altLang="zh-CN" dirty="0"/>
              <a:t>/2 - 3</a:t>
            </a:r>
            <a:r>
              <a:rPr lang="en-US" altLang="zh-CN" i="1" dirty="0"/>
              <a:t>n </a:t>
            </a:r>
            <a:r>
              <a:rPr lang="en-US" altLang="zh-CN" dirty="0"/>
              <a:t>= </a:t>
            </a:r>
            <a:r>
              <a:rPr lang="en-US" altLang="zh-CN" dirty="0">
                <a:sym typeface="Symbol" panose="05050102010706020507" pitchFamily="18" charset="2"/>
              </a:rPr>
              <a:t></a:t>
            </a:r>
            <a:r>
              <a:rPr lang="en-US" altLang="zh-CN" dirty="0"/>
              <a:t>(</a:t>
            </a:r>
            <a:r>
              <a:rPr lang="en-US" altLang="zh-CN" i="1" dirty="0"/>
              <a:t>n</a:t>
            </a:r>
            <a:r>
              <a:rPr lang="en-US" altLang="zh-CN" baseline="30000" dirty="0"/>
              <a:t>2</a:t>
            </a:r>
            <a:r>
              <a:rPr lang="en-US" altLang="zh-CN" dirty="0"/>
              <a:t>) </a:t>
            </a:r>
          </a:p>
          <a:p>
            <a:pPr eaLnBrk="1" hangingPunct="1">
              <a:lnSpc>
                <a:spcPct val="120000"/>
              </a:lnSpc>
              <a:spcBef>
                <a:spcPts val="600"/>
              </a:spcBef>
            </a:pPr>
            <a:r>
              <a:rPr lang="zh-CN" altLang="en-US" sz="2400" dirty="0">
                <a:sym typeface="Symbol" panose="05050102010706020507" pitchFamily="18" charset="2"/>
              </a:rPr>
              <a:t>即确定正常数</a:t>
            </a:r>
            <a:r>
              <a:rPr lang="en-US" altLang="zh-CN" sz="2400" i="1" dirty="0">
                <a:sym typeface="Symbol" panose="05050102010706020507" pitchFamily="18" charset="2"/>
              </a:rPr>
              <a:t>c</a:t>
            </a:r>
            <a:r>
              <a:rPr lang="en-US" altLang="zh-CN" sz="2400" baseline="-25000" dirty="0">
                <a:sym typeface="Symbol" panose="05050102010706020507" pitchFamily="18" charset="2"/>
              </a:rPr>
              <a:t>1</a:t>
            </a:r>
            <a:r>
              <a:rPr lang="en-US" altLang="zh-CN" sz="2400" dirty="0">
                <a:sym typeface="Symbol" panose="05050102010706020507" pitchFamily="18" charset="2"/>
              </a:rPr>
              <a:t>, </a:t>
            </a:r>
            <a:r>
              <a:rPr lang="en-US" altLang="zh-CN" sz="2400" i="1" dirty="0">
                <a:sym typeface="Symbol" panose="05050102010706020507" pitchFamily="18" charset="2"/>
              </a:rPr>
              <a:t>c</a:t>
            </a:r>
            <a:r>
              <a:rPr lang="en-US" altLang="zh-CN" sz="2400" baseline="-25000" dirty="0">
                <a:sym typeface="Symbol" panose="05050102010706020507" pitchFamily="18" charset="2"/>
              </a:rPr>
              <a:t>2</a:t>
            </a:r>
            <a:r>
              <a:rPr lang="zh-CN" altLang="en-US" sz="2400" dirty="0">
                <a:sym typeface="Symbol" panose="05050102010706020507" pitchFamily="18" charset="2"/>
              </a:rPr>
              <a:t>和</a:t>
            </a:r>
            <a:r>
              <a:rPr lang="en-US" altLang="zh-CN" sz="2400" i="1" dirty="0">
                <a:sym typeface="Symbol" panose="05050102010706020507" pitchFamily="18" charset="2"/>
              </a:rPr>
              <a:t>n</a:t>
            </a:r>
            <a:r>
              <a:rPr lang="en-US" altLang="zh-CN" sz="2400" baseline="-25000" dirty="0">
                <a:sym typeface="Symbol" panose="05050102010706020507" pitchFamily="18" charset="2"/>
              </a:rPr>
              <a:t>0</a:t>
            </a:r>
            <a:r>
              <a:rPr lang="zh-CN" altLang="en-US" sz="2400" dirty="0">
                <a:sym typeface="Symbol" panose="05050102010706020507" pitchFamily="18" charset="2"/>
              </a:rPr>
              <a:t>，使得对所有</a:t>
            </a:r>
            <a:r>
              <a:rPr lang="en-US" altLang="zh-CN" sz="2400" i="1" dirty="0">
                <a:sym typeface="Symbol" panose="05050102010706020507" pitchFamily="18" charset="2"/>
              </a:rPr>
              <a:t>n</a:t>
            </a:r>
            <a:r>
              <a:rPr lang="en-US" altLang="zh-CN" sz="2400" dirty="0">
                <a:sym typeface="Symbol" panose="05050102010706020507" pitchFamily="18" charset="2"/>
              </a:rPr>
              <a:t> </a:t>
            </a:r>
            <a:r>
              <a:rPr lang="pt-BR" altLang="zh-CN" sz="2400" dirty="0"/>
              <a:t>≥</a:t>
            </a:r>
            <a:r>
              <a:rPr lang="en-US" altLang="zh-CN" sz="2400" dirty="0">
                <a:sym typeface="Symbol" panose="05050102010706020507" pitchFamily="18" charset="2"/>
              </a:rPr>
              <a:t> </a:t>
            </a:r>
            <a:r>
              <a:rPr lang="en-US" altLang="zh-CN" sz="2400" i="1" dirty="0">
                <a:sym typeface="Symbol" panose="05050102010706020507" pitchFamily="18" charset="2"/>
              </a:rPr>
              <a:t>n</a:t>
            </a:r>
            <a:r>
              <a:rPr lang="en-US" altLang="zh-CN" sz="2400" baseline="-25000" dirty="0">
                <a:sym typeface="Symbol" panose="05050102010706020507" pitchFamily="18" charset="2"/>
              </a:rPr>
              <a:t>0</a:t>
            </a:r>
            <a:r>
              <a:rPr lang="zh-CN" altLang="en-US" sz="2400" dirty="0">
                <a:sym typeface="Symbol" panose="05050102010706020507" pitchFamily="18" charset="2"/>
              </a:rPr>
              <a:t>，有：</a:t>
            </a:r>
          </a:p>
          <a:p>
            <a:pPr eaLnBrk="1" hangingPunct="1">
              <a:lnSpc>
                <a:spcPct val="120000"/>
              </a:lnSpc>
              <a:spcBef>
                <a:spcPts val="600"/>
              </a:spcBef>
            </a:pPr>
            <a:endParaRPr lang="en-US" altLang="zh-CN" sz="2400" dirty="0">
              <a:sym typeface="Symbol" panose="05050102010706020507" pitchFamily="18" charset="2"/>
            </a:endParaRPr>
          </a:p>
          <a:p>
            <a:pPr eaLnBrk="1" hangingPunct="1">
              <a:lnSpc>
                <a:spcPct val="120000"/>
              </a:lnSpc>
              <a:spcBef>
                <a:spcPts val="600"/>
              </a:spcBef>
            </a:pPr>
            <a:endParaRPr lang="en-US" altLang="zh-CN" sz="2400" dirty="0">
              <a:sym typeface="Symbol" panose="05050102010706020507" pitchFamily="18" charset="2"/>
            </a:endParaRPr>
          </a:p>
          <a:p>
            <a:pPr eaLnBrk="1" hangingPunct="1">
              <a:lnSpc>
                <a:spcPct val="120000"/>
              </a:lnSpc>
              <a:spcBef>
                <a:spcPts val="600"/>
              </a:spcBef>
            </a:pPr>
            <a:r>
              <a:rPr lang="zh-CN" altLang="en-US" sz="2400" dirty="0">
                <a:sym typeface="Symbol" panose="05050102010706020507" pitchFamily="18" charset="2"/>
              </a:rPr>
              <a:t>用</a:t>
            </a:r>
            <a:r>
              <a:rPr lang="en-US" altLang="zh-CN" sz="2400" i="1" dirty="0">
                <a:sym typeface="Symbol" panose="05050102010706020507" pitchFamily="18" charset="2"/>
              </a:rPr>
              <a:t>n</a:t>
            </a:r>
            <a:r>
              <a:rPr lang="en-US" altLang="zh-CN" sz="2400" baseline="30000" dirty="0">
                <a:sym typeface="Symbol" panose="05050102010706020507" pitchFamily="18" charset="2"/>
              </a:rPr>
              <a:t>2</a:t>
            </a:r>
            <a:r>
              <a:rPr lang="zh-CN" altLang="en-US" sz="2400" dirty="0">
                <a:sym typeface="Symbol" panose="05050102010706020507" pitchFamily="18" charset="2"/>
              </a:rPr>
              <a:t>除不等式得：</a:t>
            </a:r>
          </a:p>
          <a:p>
            <a:pPr eaLnBrk="1" hangingPunct="1">
              <a:lnSpc>
                <a:spcPct val="120000"/>
              </a:lnSpc>
              <a:spcBef>
                <a:spcPts val="600"/>
              </a:spcBef>
            </a:pPr>
            <a:endParaRPr lang="en-US" altLang="zh-CN" sz="2400" dirty="0">
              <a:sym typeface="Symbol" panose="05050102010706020507" pitchFamily="18" charset="2"/>
            </a:endParaRPr>
          </a:p>
          <a:p>
            <a:pPr eaLnBrk="1" hangingPunct="1">
              <a:lnSpc>
                <a:spcPct val="120000"/>
              </a:lnSpc>
              <a:spcBef>
                <a:spcPts val="600"/>
              </a:spcBef>
            </a:pPr>
            <a:r>
              <a:rPr lang="zh-CN" altLang="en-US" sz="2400" dirty="0">
                <a:sym typeface="Symbol" panose="05050102010706020507" pitchFamily="18" charset="2"/>
              </a:rPr>
              <a:t>右边不等式在</a:t>
            </a:r>
            <a:r>
              <a:rPr lang="en-US" altLang="zh-CN" sz="2400" i="1" dirty="0">
                <a:sym typeface="Symbol" panose="05050102010706020507" pitchFamily="18" charset="2"/>
              </a:rPr>
              <a:t>n</a:t>
            </a:r>
            <a:r>
              <a:rPr lang="en-US" altLang="zh-CN" sz="2400" dirty="0">
                <a:sym typeface="Symbol" panose="05050102010706020507" pitchFamily="18" charset="2"/>
              </a:rPr>
              <a:t> </a:t>
            </a:r>
            <a:r>
              <a:rPr lang="pt-BR" altLang="zh-CN" sz="2400" dirty="0"/>
              <a:t>≥</a:t>
            </a:r>
            <a:r>
              <a:rPr lang="en-US" altLang="zh-CN" sz="2400" dirty="0">
                <a:sym typeface="Symbol" panose="05050102010706020507" pitchFamily="18" charset="2"/>
              </a:rPr>
              <a:t> 1</a:t>
            </a:r>
            <a:r>
              <a:rPr lang="zh-CN" altLang="en-US" sz="2400" dirty="0">
                <a:sym typeface="Symbol" panose="05050102010706020507" pitchFamily="18" charset="2"/>
              </a:rPr>
              <a:t>，</a:t>
            </a:r>
            <a:r>
              <a:rPr lang="en-US" altLang="zh-CN" sz="2400" i="1" dirty="0">
                <a:sym typeface="Symbol" panose="05050102010706020507" pitchFamily="18" charset="2"/>
              </a:rPr>
              <a:t>c</a:t>
            </a:r>
            <a:r>
              <a:rPr lang="en-US" altLang="zh-CN" sz="2400" baseline="-25000" dirty="0">
                <a:sym typeface="Symbol" panose="05050102010706020507" pitchFamily="18" charset="2"/>
              </a:rPr>
              <a:t>2 </a:t>
            </a:r>
            <a:r>
              <a:rPr lang="pt-BR" altLang="zh-CN" sz="2400" dirty="0"/>
              <a:t>≥</a:t>
            </a:r>
            <a:r>
              <a:rPr lang="en-US" altLang="zh-CN" sz="2400" dirty="0">
                <a:sym typeface="Symbol" panose="05050102010706020507" pitchFamily="18" charset="2"/>
              </a:rPr>
              <a:t> 1/2</a:t>
            </a:r>
            <a:r>
              <a:rPr lang="zh-CN" altLang="en-US" sz="2400" dirty="0">
                <a:sym typeface="Symbol" panose="05050102010706020507" pitchFamily="18" charset="2"/>
              </a:rPr>
              <a:t>时成立，左边不等式在</a:t>
            </a:r>
            <a:r>
              <a:rPr lang="en-US" altLang="zh-CN" sz="2400" i="1" dirty="0">
                <a:sym typeface="Symbol" panose="05050102010706020507" pitchFamily="18" charset="2"/>
              </a:rPr>
              <a:t>n</a:t>
            </a:r>
            <a:r>
              <a:rPr lang="en-US" altLang="zh-CN" sz="2400" dirty="0">
                <a:sym typeface="Symbol" panose="05050102010706020507" pitchFamily="18" charset="2"/>
              </a:rPr>
              <a:t>  7</a:t>
            </a:r>
            <a:r>
              <a:rPr lang="zh-CN" altLang="en-US" sz="2400" dirty="0">
                <a:sym typeface="Symbol" panose="05050102010706020507" pitchFamily="18" charset="2"/>
              </a:rPr>
              <a:t>，</a:t>
            </a:r>
            <a:r>
              <a:rPr lang="en-US" altLang="zh-CN" sz="2400" i="1" dirty="0">
                <a:sym typeface="Symbol" panose="05050102010706020507" pitchFamily="18" charset="2"/>
              </a:rPr>
              <a:t>c</a:t>
            </a:r>
            <a:r>
              <a:rPr lang="en-US" altLang="zh-CN" sz="2400" baseline="-25000" dirty="0">
                <a:sym typeface="Symbol" panose="05050102010706020507" pitchFamily="18" charset="2"/>
              </a:rPr>
              <a:t>1</a:t>
            </a:r>
            <a:r>
              <a:rPr lang="en-US" altLang="zh-CN" sz="2400" dirty="0"/>
              <a:t> </a:t>
            </a:r>
            <a:r>
              <a:rPr lang="en-US" altLang="zh-CN" sz="2400" dirty="0">
                <a:sym typeface="Symbol" panose="05050102010706020507" pitchFamily="18" charset="2"/>
              </a:rPr>
              <a:t> 1/14</a:t>
            </a:r>
            <a:r>
              <a:rPr lang="zh-CN" altLang="en-US" sz="2400" dirty="0">
                <a:sym typeface="Symbol" panose="05050102010706020507" pitchFamily="18" charset="2"/>
              </a:rPr>
              <a:t>时成立，选</a:t>
            </a:r>
            <a:r>
              <a:rPr lang="en-US" altLang="zh-CN" sz="2400" i="1" dirty="0">
                <a:sym typeface="Symbol" panose="05050102010706020507" pitchFamily="18" charset="2"/>
              </a:rPr>
              <a:t>c</a:t>
            </a:r>
            <a:r>
              <a:rPr lang="en-US" altLang="zh-CN" sz="2400" baseline="-25000" dirty="0">
                <a:sym typeface="Symbol" panose="05050102010706020507" pitchFamily="18" charset="2"/>
              </a:rPr>
              <a:t>1 </a:t>
            </a:r>
            <a:r>
              <a:rPr lang="en-US" altLang="zh-CN" sz="2400" dirty="0">
                <a:sym typeface="Symbol" panose="05050102010706020507" pitchFamily="18" charset="2"/>
              </a:rPr>
              <a:t>= 1/14</a:t>
            </a:r>
            <a:r>
              <a:rPr lang="zh-CN" altLang="en-US" sz="2400" dirty="0">
                <a:sym typeface="Symbol" panose="05050102010706020507" pitchFamily="18" charset="2"/>
              </a:rPr>
              <a:t>，</a:t>
            </a:r>
            <a:r>
              <a:rPr lang="en-US" altLang="zh-CN" sz="2400" i="1" dirty="0">
                <a:sym typeface="Symbol" panose="05050102010706020507" pitchFamily="18" charset="2"/>
              </a:rPr>
              <a:t>c</a:t>
            </a:r>
            <a:r>
              <a:rPr lang="en-US" altLang="zh-CN" sz="2400" baseline="-25000" dirty="0">
                <a:sym typeface="Symbol" panose="05050102010706020507" pitchFamily="18" charset="2"/>
              </a:rPr>
              <a:t>2 </a:t>
            </a:r>
            <a:r>
              <a:rPr lang="en-US" altLang="zh-CN" sz="2400" dirty="0">
                <a:sym typeface="Symbol" panose="05050102010706020507" pitchFamily="18" charset="2"/>
              </a:rPr>
              <a:t>= 1/2</a:t>
            </a:r>
            <a:r>
              <a:rPr lang="zh-CN" altLang="en-US" sz="2400" dirty="0">
                <a:sym typeface="Symbol" panose="05050102010706020507" pitchFamily="18" charset="2"/>
              </a:rPr>
              <a:t>，</a:t>
            </a:r>
            <a:r>
              <a:rPr lang="en-US" altLang="zh-CN" sz="2400" i="1" dirty="0">
                <a:sym typeface="Symbol" panose="05050102010706020507" pitchFamily="18" charset="2"/>
              </a:rPr>
              <a:t>n</a:t>
            </a:r>
            <a:r>
              <a:rPr lang="en-US" altLang="zh-CN" sz="2400" baseline="-25000" dirty="0">
                <a:sym typeface="Symbol" panose="05050102010706020507" pitchFamily="18" charset="2"/>
              </a:rPr>
              <a:t>0</a:t>
            </a:r>
            <a:r>
              <a:rPr lang="en-US" altLang="zh-CN" sz="2400" dirty="0">
                <a:sym typeface="Symbol" panose="05050102010706020507" pitchFamily="18" charset="2"/>
              </a:rPr>
              <a:t>=7</a:t>
            </a:r>
            <a:r>
              <a:rPr lang="zh-CN" altLang="en-US" sz="2400" dirty="0">
                <a:sym typeface="Symbol" panose="05050102010706020507" pitchFamily="18" charset="2"/>
              </a:rPr>
              <a:t>时上式即可成立。</a:t>
            </a:r>
          </a:p>
        </p:txBody>
      </p:sp>
      <p:pic>
        <p:nvPicPr>
          <p:cNvPr id="13316" name="Picture 5" descr="24_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19400" y="2438400"/>
            <a:ext cx="3334205" cy="8262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7" name="Picture 7" descr="24_b"/>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05200" y="3505200"/>
            <a:ext cx="2710817"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223830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关于期末考试</a:t>
            </a:r>
          </a:p>
        </p:txBody>
      </p:sp>
      <p:sp>
        <p:nvSpPr>
          <p:cNvPr id="3" name="内容占位符 2"/>
          <p:cNvSpPr>
            <a:spLocks noGrp="1"/>
          </p:cNvSpPr>
          <p:nvPr>
            <p:ph idx="1"/>
          </p:nvPr>
        </p:nvSpPr>
        <p:spPr/>
        <p:txBody>
          <a:bodyPr/>
          <a:lstStyle/>
          <a:p>
            <a:r>
              <a:rPr lang="zh-CN" altLang="en-US" dirty="0"/>
              <a:t>开卷</a:t>
            </a:r>
            <a:endParaRPr lang="en-US" altLang="zh-CN" dirty="0"/>
          </a:p>
          <a:p>
            <a:r>
              <a:rPr lang="zh-CN" altLang="en-US" dirty="0"/>
              <a:t>平时要看书，考场上临时翻不到</a:t>
            </a:r>
            <a:endParaRPr lang="en-US" altLang="zh-CN" dirty="0"/>
          </a:p>
          <a:p>
            <a:r>
              <a:rPr lang="zh-CN" altLang="en-US" dirty="0"/>
              <a:t>往年的经验：</a:t>
            </a:r>
            <a:endParaRPr lang="en-US" altLang="zh-CN" dirty="0"/>
          </a:p>
          <a:p>
            <a:pPr lvl="1"/>
            <a:r>
              <a:rPr lang="en-US" altLang="zh-CN" dirty="0"/>
              <a:t>1</a:t>
            </a:r>
            <a:r>
              <a:rPr lang="zh-CN" altLang="en-US" dirty="0"/>
              <a:t>、平均成绩；</a:t>
            </a:r>
            <a:endParaRPr lang="en-US" altLang="zh-CN" dirty="0"/>
          </a:p>
          <a:p>
            <a:pPr lvl="1"/>
            <a:r>
              <a:rPr lang="en-US" altLang="zh-CN" dirty="0"/>
              <a:t>2</a:t>
            </a:r>
            <a:r>
              <a:rPr lang="zh-CN" altLang="en-US" dirty="0"/>
              <a:t>、</a:t>
            </a:r>
            <a:r>
              <a:rPr lang="en-US" altLang="zh-CN" dirty="0"/>
              <a:t>A</a:t>
            </a:r>
            <a:r>
              <a:rPr lang="zh-CN" altLang="en-US" dirty="0"/>
              <a:t>的情况；</a:t>
            </a:r>
            <a:endParaRPr lang="en-US" altLang="zh-CN" dirty="0"/>
          </a:p>
          <a:p>
            <a:pPr lvl="1"/>
            <a:r>
              <a:rPr lang="en-US" altLang="zh-CN" dirty="0"/>
              <a:t>3</a:t>
            </a:r>
            <a:r>
              <a:rPr lang="zh-CN" altLang="en-US" dirty="0"/>
              <a:t>、</a:t>
            </a:r>
            <a:r>
              <a:rPr lang="en-US" altLang="zh-CN" dirty="0"/>
              <a:t>A+</a:t>
            </a:r>
            <a:r>
              <a:rPr lang="zh-CN" altLang="en-US" dirty="0"/>
              <a:t>的情况；</a:t>
            </a:r>
            <a:endParaRPr lang="en-US" altLang="zh-CN" dirty="0"/>
          </a:p>
          <a:p>
            <a:pPr lvl="1"/>
            <a:r>
              <a:rPr lang="en-US" altLang="zh-CN" dirty="0"/>
              <a:t>4</a:t>
            </a:r>
            <a:r>
              <a:rPr lang="zh-CN" altLang="en-US" dirty="0"/>
              <a:t>、不及格的情况</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idx="4294967295"/>
          </p:nvPr>
        </p:nvSpPr>
        <p:spPr>
          <a:xfrm>
            <a:off x="457200" y="0"/>
            <a:ext cx="7772400" cy="838200"/>
          </a:xfrm>
        </p:spPr>
        <p:txBody>
          <a:bodyPr/>
          <a:lstStyle/>
          <a:p>
            <a:r>
              <a:rPr lang="en-US" altLang="zh-CN" sz="3600" dirty="0"/>
              <a:t>1.3 </a:t>
            </a:r>
            <a:r>
              <a:rPr lang="zh-CN" altLang="en-US" sz="3600" dirty="0"/>
              <a:t>渐近记号 </a:t>
            </a:r>
            <a:r>
              <a:rPr lang="en-US" altLang="zh-CN" sz="3600" dirty="0"/>
              <a:t>—</a:t>
            </a:r>
            <a:r>
              <a:rPr lang="en-US" altLang="zh-CN" sz="3600" dirty="0">
                <a:sym typeface="Symbol" panose="05050102010706020507" pitchFamily="18" charset="2"/>
              </a:rPr>
              <a:t></a:t>
            </a:r>
            <a:r>
              <a:rPr lang="zh-CN" altLang="en-US" sz="3600" dirty="0">
                <a:sym typeface="Symbol" panose="05050102010706020507" pitchFamily="18" charset="2"/>
              </a:rPr>
              <a:t>记号 </a:t>
            </a:r>
            <a:r>
              <a:rPr lang="en-US" altLang="zh-CN" sz="3600" dirty="0"/>
              <a:t>(4)</a:t>
            </a:r>
            <a:endParaRPr lang="en-US" sz="3600" b="1" dirty="0">
              <a:solidFill>
                <a:srgbClr val="0000CC"/>
              </a:solidFill>
            </a:endParaRPr>
          </a:p>
        </p:txBody>
      </p:sp>
      <p:sp>
        <p:nvSpPr>
          <p:cNvPr id="7171" name="Rectangle 3"/>
          <p:cNvSpPr>
            <a:spLocks noGrp="1" noChangeArrowheads="1"/>
          </p:cNvSpPr>
          <p:nvPr>
            <p:ph type="body" idx="4294967295"/>
          </p:nvPr>
        </p:nvSpPr>
        <p:spPr>
          <a:xfrm>
            <a:off x="685800" y="1371600"/>
            <a:ext cx="8458200" cy="5181600"/>
          </a:xfrm>
        </p:spPr>
        <p:txBody>
          <a:bodyPr>
            <a:normAutofit/>
          </a:bodyPr>
          <a:lstStyle/>
          <a:p>
            <a:pPr marL="0" indent="0" eaLnBrk="1" hangingPunct="1">
              <a:lnSpc>
                <a:spcPct val="90000"/>
              </a:lnSpc>
              <a:buNone/>
            </a:pPr>
            <a:r>
              <a:rPr lang="zh-CN" altLang="en-US" sz="2400" b="1" dirty="0">
                <a:latin typeface="Times New Roman" pitchFamily="16" charset="0"/>
              </a:rPr>
              <a:t>练习</a:t>
            </a:r>
            <a:r>
              <a:rPr lang="en-US" sz="2400" b="1" dirty="0">
                <a:latin typeface="Times New Roman" pitchFamily="16" charset="0"/>
              </a:rPr>
              <a:t>: </a:t>
            </a:r>
            <a:r>
              <a:rPr lang="zh-CN" altLang="en-US" sz="2400" b="1" dirty="0">
                <a:latin typeface="Times New Roman" pitchFamily="16" charset="0"/>
              </a:rPr>
              <a:t>下列哪些关系是正确的</a:t>
            </a:r>
            <a:r>
              <a:rPr lang="en-US" sz="2400" b="1" dirty="0"/>
              <a:t>?</a:t>
            </a:r>
          </a:p>
          <a:p>
            <a:pPr eaLnBrk="1" hangingPunct="1">
              <a:lnSpc>
                <a:spcPct val="90000"/>
              </a:lnSpc>
              <a:spcBef>
                <a:spcPts val="1800"/>
              </a:spcBef>
            </a:pPr>
            <a:r>
              <a:rPr lang="en-US" sz="2400" b="1" dirty="0">
                <a:latin typeface="Times New Roman" pitchFamily="16" charset="0"/>
              </a:rPr>
              <a:t>1000000</a:t>
            </a:r>
            <a:r>
              <a:rPr lang="en-US" sz="2400" b="1" i="1" dirty="0">
                <a:latin typeface="Times New Roman" pitchFamily="16" charset="0"/>
              </a:rPr>
              <a:t>n</a:t>
            </a:r>
            <a:r>
              <a:rPr lang="en-US" sz="2400" b="1" baseline="30000" dirty="0">
                <a:latin typeface="Times New Roman" pitchFamily="16" charset="0"/>
              </a:rPr>
              <a:t>2</a:t>
            </a:r>
            <a:r>
              <a:rPr lang="en-US" sz="2400" b="1" dirty="0">
                <a:latin typeface="Times New Roman" pitchFamily="16" charset="0"/>
              </a:rPr>
              <a:t> </a:t>
            </a:r>
            <a:r>
              <a:rPr lang="en-US" sz="2400" b="1" dirty="0">
                <a:latin typeface="WP MathA" pitchFamily="2" charset="2"/>
                <a:sym typeface="Symbol" pitchFamily="18" charset="2"/>
              </a:rPr>
              <a:t></a:t>
            </a:r>
            <a:r>
              <a:rPr lang="en-US" sz="2400" b="1" dirty="0">
                <a:latin typeface="Symbol" pitchFamily="18" charset="2"/>
              </a:rPr>
              <a:t> </a:t>
            </a:r>
            <a:r>
              <a:rPr lang="en-US" sz="2400" b="1" dirty="0">
                <a:solidFill>
                  <a:schemeClr val="tx2"/>
                </a:solidFill>
                <a:latin typeface="Symbol" pitchFamily="18" charset="2"/>
                <a:sym typeface="Symbol"/>
              </a:rPr>
              <a:t></a:t>
            </a:r>
            <a:r>
              <a:rPr lang="en-US" sz="2400" b="1" dirty="0">
                <a:latin typeface="Times New Roman" pitchFamily="16" charset="0"/>
              </a:rPr>
              <a:t>(</a:t>
            </a:r>
            <a:r>
              <a:rPr lang="en-US" sz="2400" b="1" i="1" dirty="0">
                <a:latin typeface="Times New Roman" pitchFamily="16" charset="0"/>
              </a:rPr>
              <a:t>n</a:t>
            </a:r>
            <a:r>
              <a:rPr lang="en-US" sz="2400" b="1" baseline="30000" dirty="0">
                <a:latin typeface="Times New Roman" pitchFamily="16" charset="0"/>
              </a:rPr>
              <a:t>2</a:t>
            </a:r>
            <a:r>
              <a:rPr lang="en-US" sz="2400" b="1" dirty="0">
                <a:latin typeface="Times New Roman" pitchFamily="16" charset="0"/>
              </a:rPr>
              <a:t>) </a:t>
            </a:r>
          </a:p>
          <a:p>
            <a:pPr marL="0" indent="0" eaLnBrk="1" hangingPunct="1">
              <a:lnSpc>
                <a:spcPct val="90000"/>
              </a:lnSpc>
              <a:buNone/>
            </a:pPr>
            <a:endParaRPr lang="en-US" sz="2400" b="1" dirty="0">
              <a:latin typeface="Times New Roman" pitchFamily="16" charset="0"/>
            </a:endParaRPr>
          </a:p>
          <a:p>
            <a:pPr eaLnBrk="1" hangingPunct="1">
              <a:lnSpc>
                <a:spcPct val="90000"/>
              </a:lnSpc>
            </a:pPr>
            <a:r>
              <a:rPr lang="en-US" sz="2400" b="1" dirty="0">
                <a:latin typeface="Times New Roman" pitchFamily="16" charset="0"/>
              </a:rPr>
              <a:t>(</a:t>
            </a:r>
            <a:r>
              <a:rPr lang="en-US" sz="2400" b="1" i="1" dirty="0">
                <a:latin typeface="Times New Roman" pitchFamily="16" charset="0"/>
              </a:rPr>
              <a:t>n –</a:t>
            </a:r>
            <a:r>
              <a:rPr lang="en-US" sz="2400" b="1" dirty="0">
                <a:latin typeface="Times New Roman" pitchFamily="16" charset="0"/>
              </a:rPr>
              <a:t> 1)</a:t>
            </a:r>
            <a:r>
              <a:rPr lang="en-US" sz="2400" b="1" i="1" dirty="0">
                <a:latin typeface="Times New Roman" pitchFamily="16" charset="0"/>
              </a:rPr>
              <a:t>n </a:t>
            </a:r>
            <a:r>
              <a:rPr lang="en-US" sz="2400" b="1" dirty="0">
                <a:latin typeface="Times New Roman" pitchFamily="16" charset="0"/>
              </a:rPr>
              <a:t>/ 2</a:t>
            </a:r>
            <a:r>
              <a:rPr lang="en-US" sz="2400" b="1" dirty="0">
                <a:latin typeface="Symbol" pitchFamily="18" charset="2"/>
              </a:rPr>
              <a:t> </a:t>
            </a:r>
            <a:r>
              <a:rPr lang="en-US" sz="2400" b="1" dirty="0">
                <a:latin typeface="WP MathA" pitchFamily="2" charset="2"/>
                <a:sym typeface="Symbol" pitchFamily="18" charset="2"/>
              </a:rPr>
              <a:t></a:t>
            </a:r>
            <a:r>
              <a:rPr lang="en-US" sz="2400" b="1" dirty="0">
                <a:latin typeface="Symbol" pitchFamily="18" charset="2"/>
              </a:rPr>
              <a:t> </a:t>
            </a:r>
            <a:r>
              <a:rPr lang="en-US" sz="2400" b="1" dirty="0">
                <a:solidFill>
                  <a:schemeClr val="tx2"/>
                </a:solidFill>
                <a:latin typeface="Symbol" pitchFamily="18" charset="2"/>
                <a:sym typeface="Symbol"/>
              </a:rPr>
              <a:t></a:t>
            </a:r>
            <a:r>
              <a:rPr lang="en-US" sz="2400" b="1" dirty="0">
                <a:latin typeface="Times New Roman" pitchFamily="16" charset="0"/>
              </a:rPr>
              <a:t>(</a:t>
            </a:r>
            <a:r>
              <a:rPr lang="en-US" sz="2400" b="1" i="1" dirty="0">
                <a:latin typeface="Times New Roman" pitchFamily="16" charset="0"/>
              </a:rPr>
              <a:t>n</a:t>
            </a:r>
            <a:r>
              <a:rPr lang="en-US" sz="2400" b="1" baseline="30000" dirty="0">
                <a:latin typeface="Times New Roman" pitchFamily="16" charset="0"/>
              </a:rPr>
              <a:t>2</a:t>
            </a:r>
            <a:r>
              <a:rPr lang="en-US" sz="2400" b="1" dirty="0">
                <a:latin typeface="Times New Roman" pitchFamily="16" charset="0"/>
              </a:rPr>
              <a:t>)</a:t>
            </a:r>
          </a:p>
          <a:p>
            <a:pPr marL="0" indent="0" eaLnBrk="1" hangingPunct="1">
              <a:lnSpc>
                <a:spcPct val="90000"/>
              </a:lnSpc>
              <a:buNone/>
            </a:pPr>
            <a:r>
              <a:rPr lang="en-US" sz="2400" b="1" dirty="0">
                <a:latin typeface="Times New Roman" pitchFamily="16" charset="0"/>
              </a:rPr>
              <a:t>        </a:t>
            </a:r>
            <a:endParaRPr lang="en-US" sz="2400" b="1" i="1" dirty="0">
              <a:latin typeface="Times New Roman" pitchFamily="16" charset="0"/>
            </a:endParaRPr>
          </a:p>
          <a:p>
            <a:pPr eaLnBrk="1" hangingPunct="1">
              <a:lnSpc>
                <a:spcPct val="90000"/>
              </a:lnSpc>
            </a:pPr>
            <a:r>
              <a:rPr lang="en-US" sz="2400" b="1" i="1" dirty="0">
                <a:latin typeface="Times New Roman" pitchFamily="16" charset="0"/>
              </a:rPr>
              <a:t>n </a:t>
            </a:r>
            <a:r>
              <a:rPr lang="en-US" sz="2400" b="1" dirty="0">
                <a:latin typeface="Times New Roman" pitchFamily="16" charset="0"/>
              </a:rPr>
              <a:t>/ 2</a:t>
            </a:r>
            <a:r>
              <a:rPr lang="en-US" sz="2400" b="1" dirty="0">
                <a:latin typeface="Symbol" pitchFamily="18" charset="2"/>
              </a:rPr>
              <a:t> </a:t>
            </a:r>
            <a:r>
              <a:rPr lang="en-US" sz="2400" b="1" dirty="0">
                <a:latin typeface="WP MathA" pitchFamily="2" charset="2"/>
                <a:sym typeface="Symbol" pitchFamily="18" charset="2"/>
              </a:rPr>
              <a:t></a:t>
            </a:r>
            <a:r>
              <a:rPr lang="en-US" sz="2400" b="1" dirty="0">
                <a:latin typeface="Symbol" pitchFamily="18" charset="2"/>
              </a:rPr>
              <a:t> </a:t>
            </a:r>
            <a:r>
              <a:rPr lang="en-US" sz="2400" b="1" dirty="0">
                <a:solidFill>
                  <a:schemeClr val="tx2"/>
                </a:solidFill>
                <a:latin typeface="Symbol" pitchFamily="18" charset="2"/>
                <a:sym typeface="Symbol"/>
              </a:rPr>
              <a:t></a:t>
            </a:r>
            <a:r>
              <a:rPr lang="en-US" sz="2400" b="1" dirty="0">
                <a:latin typeface="Times New Roman" pitchFamily="16" charset="0"/>
              </a:rPr>
              <a:t>(</a:t>
            </a:r>
            <a:r>
              <a:rPr lang="en-US" sz="2400" b="1" i="1" dirty="0">
                <a:latin typeface="Times New Roman" pitchFamily="16" charset="0"/>
              </a:rPr>
              <a:t>n</a:t>
            </a:r>
            <a:r>
              <a:rPr lang="en-US" sz="2400" b="1" baseline="30000" dirty="0">
                <a:latin typeface="Times New Roman" pitchFamily="16" charset="0"/>
              </a:rPr>
              <a:t>2</a:t>
            </a:r>
            <a:r>
              <a:rPr lang="en-US" sz="2400" b="1" dirty="0">
                <a:latin typeface="Times New Roman" pitchFamily="16" charset="0"/>
              </a:rPr>
              <a:t>)</a:t>
            </a:r>
          </a:p>
          <a:p>
            <a:pPr marL="0" indent="0" eaLnBrk="1" hangingPunct="1">
              <a:lnSpc>
                <a:spcPct val="90000"/>
              </a:lnSpc>
              <a:buNone/>
            </a:pPr>
            <a:endParaRPr lang="en-US" sz="2400" b="1" dirty="0">
              <a:latin typeface="Times New Roman" pitchFamily="16" charset="0"/>
            </a:endParaRPr>
          </a:p>
          <a:p>
            <a:pPr eaLnBrk="1" hangingPunct="1">
              <a:lnSpc>
                <a:spcPct val="90000"/>
              </a:lnSpc>
            </a:pPr>
            <a:r>
              <a:rPr lang="en-US" sz="2400" b="1" dirty="0" err="1">
                <a:latin typeface="Times New Roman" pitchFamily="16" charset="0"/>
              </a:rPr>
              <a:t>lg</a:t>
            </a:r>
            <a:r>
              <a:rPr lang="en-US" sz="2400" b="1" dirty="0">
                <a:latin typeface="Times New Roman" pitchFamily="16" charset="0"/>
              </a:rPr>
              <a:t> </a:t>
            </a:r>
            <a:r>
              <a:rPr lang="en-US" sz="2400" b="1" i="1" dirty="0">
                <a:latin typeface="Times New Roman" pitchFamily="16" charset="0"/>
              </a:rPr>
              <a:t>n</a:t>
            </a:r>
            <a:r>
              <a:rPr lang="en-US" sz="2400" b="1" baseline="30000" dirty="0">
                <a:latin typeface="Times New Roman" pitchFamily="16" charset="0"/>
              </a:rPr>
              <a:t>2</a:t>
            </a:r>
            <a:r>
              <a:rPr lang="en-US" sz="2400" b="1" dirty="0"/>
              <a:t> </a:t>
            </a:r>
            <a:r>
              <a:rPr lang="en-US" sz="2400" b="1" dirty="0">
                <a:latin typeface="WP MathA" pitchFamily="2" charset="2"/>
                <a:sym typeface="Symbol" pitchFamily="18" charset="2"/>
              </a:rPr>
              <a:t></a:t>
            </a:r>
            <a:r>
              <a:rPr lang="en-US" sz="2400" b="1" dirty="0">
                <a:latin typeface="Symbol" pitchFamily="18" charset="2"/>
              </a:rPr>
              <a:t> </a:t>
            </a:r>
            <a:r>
              <a:rPr lang="en-US" sz="2400" b="1" dirty="0">
                <a:solidFill>
                  <a:schemeClr val="tx2"/>
                </a:solidFill>
                <a:latin typeface="Symbol" pitchFamily="18" charset="2"/>
                <a:sym typeface="Symbol"/>
              </a:rPr>
              <a:t></a:t>
            </a:r>
            <a:r>
              <a:rPr lang="en-US" sz="2400" b="1" dirty="0">
                <a:latin typeface="Times New Roman" pitchFamily="16" charset="0"/>
              </a:rPr>
              <a:t>(</a:t>
            </a:r>
            <a:r>
              <a:rPr lang="en-US" sz="2400" b="1" dirty="0" err="1">
                <a:latin typeface="Times New Roman" pitchFamily="16" charset="0"/>
              </a:rPr>
              <a:t>lg</a:t>
            </a:r>
            <a:r>
              <a:rPr lang="en-US" sz="2400" b="1" dirty="0">
                <a:latin typeface="Times New Roman" pitchFamily="16" charset="0"/>
              </a:rPr>
              <a:t> </a:t>
            </a:r>
            <a:r>
              <a:rPr lang="en-US" sz="2400" b="1" i="1" dirty="0">
                <a:latin typeface="Times New Roman" pitchFamily="16" charset="0"/>
              </a:rPr>
              <a:t>n</a:t>
            </a:r>
            <a:r>
              <a:rPr lang="en-US" sz="2400" b="1" dirty="0">
                <a:latin typeface="Times New Roman" pitchFamily="16" charset="0"/>
              </a:rPr>
              <a:t>)</a:t>
            </a:r>
          </a:p>
          <a:p>
            <a:pPr eaLnBrk="1" hangingPunct="1">
              <a:lnSpc>
                <a:spcPct val="90000"/>
              </a:lnSpc>
            </a:pPr>
            <a:endParaRPr lang="en-US" sz="2400" b="1" dirty="0"/>
          </a:p>
          <a:p>
            <a:pPr eaLnBrk="1" hangingPunct="1">
              <a:lnSpc>
                <a:spcPct val="90000"/>
              </a:lnSpc>
            </a:pPr>
            <a:r>
              <a:rPr lang="en-US" sz="2400" b="1" dirty="0"/>
              <a:t>lg</a:t>
            </a:r>
            <a:r>
              <a:rPr lang="en-US" sz="2400" b="1" baseline="30000" dirty="0"/>
              <a:t>2</a:t>
            </a:r>
            <a:r>
              <a:rPr lang="en-US" sz="2400" b="1" i="1" dirty="0"/>
              <a:t>n</a:t>
            </a:r>
            <a:r>
              <a:rPr lang="en-US" sz="2400" b="1" dirty="0"/>
              <a:t> </a:t>
            </a:r>
            <a:r>
              <a:rPr lang="en-US" sz="2400" b="1" dirty="0">
                <a:latin typeface="WP MathA" pitchFamily="2" charset="2"/>
                <a:sym typeface="Symbol" pitchFamily="18" charset="2"/>
              </a:rPr>
              <a:t></a:t>
            </a:r>
            <a:r>
              <a:rPr lang="en-US" sz="2400" b="1" dirty="0"/>
              <a:t> </a:t>
            </a:r>
            <a:r>
              <a:rPr lang="en-US" sz="2400" b="1" dirty="0">
                <a:solidFill>
                  <a:schemeClr val="tx2"/>
                </a:solidFill>
                <a:latin typeface="Symbol" pitchFamily="18" charset="2"/>
                <a:sym typeface="Symbol"/>
              </a:rPr>
              <a:t></a:t>
            </a:r>
            <a:r>
              <a:rPr lang="en-US" sz="2400" b="1" dirty="0"/>
              <a:t>(</a:t>
            </a:r>
            <a:r>
              <a:rPr lang="en-US" sz="2400" b="1" dirty="0" err="1"/>
              <a:t>lg</a:t>
            </a:r>
            <a:r>
              <a:rPr lang="en-US" sz="2400" b="1" dirty="0"/>
              <a:t> </a:t>
            </a:r>
            <a:r>
              <a:rPr lang="en-US" sz="2400" b="1" i="1" dirty="0"/>
              <a:t>n</a:t>
            </a:r>
            <a:r>
              <a:rPr lang="en-US" sz="2400" b="1" dirty="0"/>
              <a:t>)</a:t>
            </a:r>
          </a:p>
          <a:p>
            <a:pPr marL="0" indent="0" eaLnBrk="1" hangingPunct="1">
              <a:lnSpc>
                <a:spcPct val="90000"/>
              </a:lnSpc>
              <a:buNone/>
            </a:pPr>
            <a:endParaRPr lang="en-US" sz="2400" b="1" i="1" dirty="0">
              <a:latin typeface="Times New Roman" pitchFamily="16" charset="0"/>
            </a:endParaRPr>
          </a:p>
          <a:p>
            <a:pPr eaLnBrk="1" hangingPunct="1">
              <a:lnSpc>
                <a:spcPct val="90000"/>
              </a:lnSpc>
            </a:pPr>
            <a:r>
              <a:rPr lang="en-US" sz="2400" b="1" i="1" dirty="0">
                <a:latin typeface="Times New Roman" pitchFamily="16" charset="0"/>
              </a:rPr>
              <a:t>n</a:t>
            </a:r>
            <a:r>
              <a:rPr lang="en-US" sz="2400" b="1" baseline="30000" dirty="0">
                <a:latin typeface="Times New Roman" pitchFamily="16" charset="0"/>
              </a:rPr>
              <a:t>2</a:t>
            </a:r>
            <a:r>
              <a:rPr lang="en-US" sz="2400" b="1" dirty="0">
                <a:latin typeface="Times New Roman" pitchFamily="16" charset="0"/>
              </a:rPr>
              <a:t> </a:t>
            </a:r>
            <a:r>
              <a:rPr lang="en-US" sz="2400" b="1" dirty="0">
                <a:latin typeface="WP MathA" pitchFamily="2" charset="2"/>
                <a:sym typeface="Symbol" pitchFamily="18" charset="2"/>
              </a:rPr>
              <a:t></a:t>
            </a:r>
            <a:r>
              <a:rPr lang="en-US" sz="2400" b="1" dirty="0">
                <a:latin typeface="Symbol" pitchFamily="18" charset="2"/>
              </a:rPr>
              <a:t> </a:t>
            </a:r>
            <a:r>
              <a:rPr lang="en-US" sz="2400" b="1" dirty="0">
                <a:solidFill>
                  <a:schemeClr val="tx2"/>
                </a:solidFill>
                <a:latin typeface="Symbol" pitchFamily="18" charset="2"/>
                <a:sym typeface="Symbol"/>
              </a:rPr>
              <a:t></a:t>
            </a:r>
            <a:r>
              <a:rPr lang="en-US" sz="2400" b="1" dirty="0">
                <a:latin typeface="Times New Roman" pitchFamily="16" charset="0"/>
              </a:rPr>
              <a:t>(</a:t>
            </a:r>
            <a:r>
              <a:rPr lang="en-US" sz="2400" b="1" i="1" dirty="0">
                <a:latin typeface="Times New Roman" pitchFamily="16" charset="0"/>
              </a:rPr>
              <a:t>n</a:t>
            </a:r>
            <a:r>
              <a:rPr lang="en-US" sz="2400" b="1" dirty="0">
                <a:latin typeface="Times New Roman" pitchFamily="16" charset="0"/>
              </a:rPr>
              <a:t>)</a:t>
            </a:r>
          </a:p>
        </p:txBody>
      </p:sp>
    </p:spTree>
    <p:extLst>
      <p:ext uri="{BB962C8B-B14F-4D97-AF65-F5344CB8AC3E}">
        <p14:creationId xmlns:p14="http://schemas.microsoft.com/office/powerpoint/2010/main" val="689327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71">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171">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171">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171">
                                            <p:txEl>
                                              <p:pRg st="9" end="9"/>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171">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1"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a:xfrm>
            <a:off x="506412" y="152400"/>
            <a:ext cx="8637588" cy="900113"/>
          </a:xfrm>
          <a:noFill/>
        </p:spPr>
        <p:txBody>
          <a:bodyPr lIns="92075" tIns="46038" rIns="92075" bIns="46038" anchor="ctr"/>
          <a:lstStyle/>
          <a:p>
            <a:pPr eaLnBrk="1" hangingPunct="1"/>
            <a:r>
              <a:rPr lang="en-US" altLang="zh-CN" dirty="0"/>
              <a:t>1.3 </a:t>
            </a:r>
            <a:r>
              <a:rPr lang="zh-CN" altLang="en-US" dirty="0"/>
              <a:t>渐近记号 </a:t>
            </a:r>
            <a:r>
              <a:rPr lang="en-US" altLang="zh-CN" dirty="0"/>
              <a:t>—</a:t>
            </a:r>
            <a:r>
              <a:rPr lang="zh-CN" altLang="en-US" dirty="0">
                <a:sym typeface="Symbol" panose="05050102010706020507" pitchFamily="18" charset="2"/>
              </a:rPr>
              <a:t>性质 </a:t>
            </a:r>
            <a:r>
              <a:rPr lang="en-US" b="1" dirty="0">
                <a:solidFill>
                  <a:srgbClr val="0000CC"/>
                </a:solidFill>
              </a:rPr>
              <a:t>(1)</a:t>
            </a:r>
            <a:endParaRPr lang="en-US" dirty="0"/>
          </a:p>
        </p:txBody>
      </p:sp>
      <p:sp>
        <p:nvSpPr>
          <p:cNvPr id="61443" name="Rectangle 3"/>
          <p:cNvSpPr>
            <a:spLocks noGrp="1" noChangeArrowheads="1"/>
          </p:cNvSpPr>
          <p:nvPr>
            <p:ph idx="1"/>
          </p:nvPr>
        </p:nvSpPr>
        <p:spPr>
          <a:xfrm>
            <a:off x="533400" y="1447800"/>
            <a:ext cx="8610600" cy="5105400"/>
          </a:xfrm>
          <a:prstGeom prst="rect">
            <a:avLst/>
          </a:prstGeom>
          <a:noFill/>
        </p:spPr>
        <p:txBody>
          <a:bodyPr lIns="92075" tIns="46038" rIns="92075" bIns="46038">
            <a:normAutofit/>
          </a:bodyPr>
          <a:lstStyle/>
          <a:p>
            <a:pPr eaLnBrk="1" hangingPunct="1">
              <a:buFont typeface="Wingdings" charset="2"/>
              <a:buNone/>
            </a:pPr>
            <a:r>
              <a:rPr lang="zh-CN" altLang="en-US" sz="2400" b="1" dirty="0">
                <a:solidFill>
                  <a:srgbClr val="C00000"/>
                </a:solidFill>
              </a:rPr>
              <a:t>传递性</a:t>
            </a:r>
            <a:r>
              <a:rPr lang="en-US" sz="2400" b="1" dirty="0">
                <a:solidFill>
                  <a:srgbClr val="C00000"/>
                </a:solidFill>
              </a:rPr>
              <a:t>:</a:t>
            </a:r>
          </a:p>
          <a:p>
            <a:pPr eaLnBrk="1" hangingPunct="1">
              <a:spcBef>
                <a:spcPts val="1200"/>
              </a:spcBef>
            </a:pPr>
            <a:r>
              <a:rPr lang="en-US" sz="2400" b="1" i="1" dirty="0">
                <a:latin typeface="+mj-lt"/>
              </a:rPr>
              <a:t>f</a:t>
            </a:r>
            <a:r>
              <a:rPr lang="en-US" sz="2400" b="1" dirty="0">
                <a:latin typeface="+mj-lt"/>
              </a:rPr>
              <a:t>(</a:t>
            </a:r>
            <a:r>
              <a:rPr lang="en-US" sz="2400" b="1" i="1" dirty="0">
                <a:latin typeface="+mj-lt"/>
              </a:rPr>
              <a:t>n</a:t>
            </a:r>
            <a:r>
              <a:rPr lang="en-US" sz="2400" b="1" dirty="0">
                <a:latin typeface="+mj-lt"/>
              </a:rPr>
              <a:t>) = </a:t>
            </a:r>
            <a:r>
              <a:rPr lang="en-US" sz="2400" b="1" i="1" dirty="0">
                <a:solidFill>
                  <a:schemeClr val="tx2"/>
                </a:solidFill>
                <a:latin typeface="+mj-lt"/>
              </a:rPr>
              <a:t>O</a:t>
            </a:r>
            <a:r>
              <a:rPr lang="en-US" sz="2400" b="1" dirty="0">
                <a:latin typeface="+mj-lt"/>
              </a:rPr>
              <a:t>(</a:t>
            </a:r>
            <a:r>
              <a:rPr lang="en-US" sz="2400" b="1" i="1" dirty="0">
                <a:latin typeface="+mj-lt"/>
              </a:rPr>
              <a:t>g</a:t>
            </a:r>
            <a:r>
              <a:rPr lang="en-US" sz="2400" b="1" dirty="0">
                <a:latin typeface="+mj-lt"/>
              </a:rPr>
              <a:t>(</a:t>
            </a:r>
            <a:r>
              <a:rPr lang="en-US" sz="2400" b="1" i="1" dirty="0">
                <a:latin typeface="+mj-lt"/>
              </a:rPr>
              <a:t>n</a:t>
            </a:r>
            <a:r>
              <a:rPr lang="en-US" sz="2400" b="1" dirty="0">
                <a:latin typeface="+mj-lt"/>
              </a:rPr>
              <a:t>)) </a:t>
            </a:r>
            <a:r>
              <a:rPr lang="zh-CN" altLang="en-US" sz="2400" b="1" dirty="0">
                <a:latin typeface="+mj-lt"/>
              </a:rPr>
              <a:t>且</a:t>
            </a:r>
            <a:r>
              <a:rPr lang="en-US" sz="2400" b="1" dirty="0">
                <a:latin typeface="+mj-lt"/>
              </a:rPr>
              <a:t> </a:t>
            </a:r>
            <a:r>
              <a:rPr lang="en-US" sz="2400" b="1" i="1" dirty="0">
                <a:latin typeface="+mj-lt"/>
              </a:rPr>
              <a:t>g</a:t>
            </a:r>
            <a:r>
              <a:rPr lang="en-US" sz="2400" b="1" dirty="0">
                <a:latin typeface="+mj-lt"/>
              </a:rPr>
              <a:t>(</a:t>
            </a:r>
            <a:r>
              <a:rPr lang="en-US" sz="2400" b="1" i="1" dirty="0">
                <a:latin typeface="+mj-lt"/>
              </a:rPr>
              <a:t>n</a:t>
            </a:r>
            <a:r>
              <a:rPr lang="en-US" sz="2400" b="1" dirty="0">
                <a:latin typeface="+mj-lt"/>
              </a:rPr>
              <a:t>) = </a:t>
            </a:r>
            <a:r>
              <a:rPr lang="en-US" sz="2400" b="1" i="1" dirty="0">
                <a:latin typeface="+mj-lt"/>
              </a:rPr>
              <a:t>O</a:t>
            </a:r>
            <a:r>
              <a:rPr lang="en-US" sz="2400" b="1" dirty="0">
                <a:latin typeface="+mj-lt"/>
              </a:rPr>
              <a:t>(</a:t>
            </a:r>
            <a:r>
              <a:rPr lang="en-US" sz="2400" b="1" i="1" dirty="0">
                <a:latin typeface="+mj-lt"/>
              </a:rPr>
              <a:t>h</a:t>
            </a:r>
            <a:r>
              <a:rPr lang="en-US" sz="2400" b="1" dirty="0">
                <a:latin typeface="+mj-lt"/>
              </a:rPr>
              <a:t>(</a:t>
            </a:r>
            <a:r>
              <a:rPr lang="en-US" sz="2400" b="1" i="1" dirty="0">
                <a:latin typeface="+mj-lt"/>
              </a:rPr>
              <a:t>n</a:t>
            </a:r>
            <a:r>
              <a:rPr lang="en-US" sz="2400" b="1" dirty="0">
                <a:latin typeface="+mj-lt"/>
              </a:rPr>
              <a:t>))	</a:t>
            </a:r>
            <a:r>
              <a:rPr lang="zh-CN" altLang="en-US" sz="2400" b="1" dirty="0">
                <a:latin typeface="+mj-lt"/>
              </a:rPr>
              <a:t>蕴含 </a:t>
            </a:r>
            <a:r>
              <a:rPr lang="en-US" sz="2400" b="1" i="1" dirty="0">
                <a:latin typeface="+mj-lt"/>
              </a:rPr>
              <a:t>f</a:t>
            </a:r>
            <a:r>
              <a:rPr lang="en-US" sz="2400" b="1" dirty="0">
                <a:latin typeface="+mj-lt"/>
              </a:rPr>
              <a:t>(</a:t>
            </a:r>
            <a:r>
              <a:rPr lang="en-US" sz="2400" b="1" i="1" dirty="0">
                <a:latin typeface="+mj-lt"/>
              </a:rPr>
              <a:t>n</a:t>
            </a:r>
            <a:r>
              <a:rPr lang="en-US" sz="2400" b="1" dirty="0">
                <a:latin typeface="+mj-lt"/>
              </a:rPr>
              <a:t>) = </a:t>
            </a:r>
            <a:r>
              <a:rPr lang="en-US" sz="2400" b="1" i="1" dirty="0">
                <a:latin typeface="+mj-lt"/>
              </a:rPr>
              <a:t>O</a:t>
            </a:r>
            <a:r>
              <a:rPr lang="en-US" sz="2400" b="1" dirty="0">
                <a:latin typeface="+mj-lt"/>
              </a:rPr>
              <a:t>(</a:t>
            </a:r>
            <a:r>
              <a:rPr lang="en-US" sz="2400" b="1" i="1" dirty="0">
                <a:latin typeface="+mj-lt"/>
              </a:rPr>
              <a:t>h</a:t>
            </a:r>
            <a:r>
              <a:rPr lang="en-US" sz="2400" b="1" dirty="0">
                <a:latin typeface="+mj-lt"/>
              </a:rPr>
              <a:t>(</a:t>
            </a:r>
            <a:r>
              <a:rPr lang="en-US" sz="2400" b="1" i="1" dirty="0">
                <a:latin typeface="+mj-lt"/>
              </a:rPr>
              <a:t>n</a:t>
            </a:r>
            <a:r>
              <a:rPr lang="en-US" sz="2400" b="1" dirty="0">
                <a:latin typeface="+mj-lt"/>
              </a:rPr>
              <a:t>))</a:t>
            </a:r>
          </a:p>
          <a:p>
            <a:pPr eaLnBrk="1" hangingPunct="1">
              <a:spcBef>
                <a:spcPts val="1200"/>
              </a:spcBef>
            </a:pPr>
            <a:r>
              <a:rPr lang="en-US" sz="2400" b="1" i="1" dirty="0">
                <a:latin typeface="+mj-lt"/>
              </a:rPr>
              <a:t>f</a:t>
            </a:r>
            <a:r>
              <a:rPr lang="en-US" sz="2400" b="1" dirty="0">
                <a:latin typeface="+mj-lt"/>
              </a:rPr>
              <a:t>(</a:t>
            </a:r>
            <a:r>
              <a:rPr lang="en-US" sz="2400" b="1" i="1" dirty="0">
                <a:latin typeface="+mj-lt"/>
              </a:rPr>
              <a:t>n</a:t>
            </a:r>
            <a:r>
              <a:rPr lang="en-US" sz="2400" b="1" dirty="0">
                <a:latin typeface="+mj-lt"/>
              </a:rPr>
              <a:t>) = </a:t>
            </a:r>
            <a:r>
              <a:rPr lang="en-US" sz="2400" b="1" dirty="0">
                <a:solidFill>
                  <a:schemeClr val="tx2"/>
                </a:solidFill>
                <a:latin typeface="+mj-lt"/>
                <a:sym typeface="Symbol"/>
              </a:rPr>
              <a:t></a:t>
            </a:r>
            <a:r>
              <a:rPr lang="en-US" sz="2400" b="1" dirty="0">
                <a:latin typeface="+mj-lt"/>
              </a:rPr>
              <a:t>(</a:t>
            </a:r>
            <a:r>
              <a:rPr lang="en-US" sz="2400" b="1" i="1" dirty="0">
                <a:latin typeface="+mj-lt"/>
              </a:rPr>
              <a:t>g</a:t>
            </a:r>
            <a:r>
              <a:rPr lang="en-US" sz="2400" b="1" dirty="0">
                <a:latin typeface="+mj-lt"/>
              </a:rPr>
              <a:t>(</a:t>
            </a:r>
            <a:r>
              <a:rPr lang="en-US" sz="2400" b="1" i="1" dirty="0">
                <a:latin typeface="+mj-lt"/>
              </a:rPr>
              <a:t>n</a:t>
            </a:r>
            <a:r>
              <a:rPr lang="en-US" sz="2400" b="1" dirty="0">
                <a:latin typeface="+mj-lt"/>
              </a:rPr>
              <a:t>)) </a:t>
            </a:r>
            <a:r>
              <a:rPr lang="zh-CN" altLang="en-US" sz="2400" b="1" dirty="0">
                <a:latin typeface="+mj-lt"/>
              </a:rPr>
              <a:t>且 </a:t>
            </a:r>
            <a:r>
              <a:rPr lang="en-US" sz="2400" b="1" i="1" dirty="0">
                <a:latin typeface="+mj-lt"/>
              </a:rPr>
              <a:t>g</a:t>
            </a:r>
            <a:r>
              <a:rPr lang="en-US" sz="2400" b="1" dirty="0">
                <a:latin typeface="+mj-lt"/>
              </a:rPr>
              <a:t>(</a:t>
            </a:r>
            <a:r>
              <a:rPr lang="en-US" sz="2400" b="1" i="1" dirty="0">
                <a:latin typeface="+mj-lt"/>
              </a:rPr>
              <a:t>n</a:t>
            </a:r>
            <a:r>
              <a:rPr lang="en-US" sz="2400" b="1" dirty="0">
                <a:latin typeface="+mj-lt"/>
              </a:rPr>
              <a:t>) = </a:t>
            </a:r>
            <a:r>
              <a:rPr lang="en-US" sz="2400" b="1" dirty="0">
                <a:solidFill>
                  <a:schemeClr val="tx2"/>
                </a:solidFill>
                <a:sym typeface="Symbol"/>
              </a:rPr>
              <a:t></a:t>
            </a:r>
            <a:r>
              <a:rPr lang="en-US" sz="2400" b="1" dirty="0">
                <a:latin typeface="+mj-lt"/>
              </a:rPr>
              <a:t>(</a:t>
            </a:r>
            <a:r>
              <a:rPr lang="en-US" sz="2400" b="1" i="1" dirty="0">
                <a:latin typeface="+mj-lt"/>
              </a:rPr>
              <a:t>h</a:t>
            </a:r>
            <a:r>
              <a:rPr lang="en-US" sz="2400" b="1" dirty="0">
                <a:latin typeface="+mj-lt"/>
              </a:rPr>
              <a:t>(</a:t>
            </a:r>
            <a:r>
              <a:rPr lang="en-US" sz="2400" b="1" i="1" dirty="0">
                <a:latin typeface="+mj-lt"/>
              </a:rPr>
              <a:t>n</a:t>
            </a:r>
            <a:r>
              <a:rPr lang="en-US" sz="2400" b="1" dirty="0">
                <a:latin typeface="+mj-lt"/>
              </a:rPr>
              <a:t>))</a:t>
            </a:r>
            <a:r>
              <a:rPr lang="en-US" altLang="zh-CN" sz="2400" dirty="0"/>
              <a:t> 	</a:t>
            </a:r>
            <a:r>
              <a:rPr lang="zh-CN" altLang="en-US" sz="2400" dirty="0"/>
              <a:t>蕴含 </a:t>
            </a:r>
            <a:r>
              <a:rPr lang="en-US" sz="2400" b="1" i="1" dirty="0">
                <a:latin typeface="+mj-lt"/>
              </a:rPr>
              <a:t>f</a:t>
            </a:r>
            <a:r>
              <a:rPr lang="en-US" sz="2400" b="1" dirty="0">
                <a:latin typeface="+mj-lt"/>
              </a:rPr>
              <a:t>(</a:t>
            </a:r>
            <a:r>
              <a:rPr lang="en-US" sz="2400" b="1" i="1" dirty="0">
                <a:latin typeface="+mj-lt"/>
              </a:rPr>
              <a:t>n</a:t>
            </a:r>
            <a:r>
              <a:rPr lang="en-US" sz="2400" b="1" dirty="0">
                <a:latin typeface="+mj-lt"/>
              </a:rPr>
              <a:t>) =</a:t>
            </a:r>
            <a:r>
              <a:rPr lang="en-US" sz="2400" b="1" i="1" dirty="0">
                <a:latin typeface="+mj-lt"/>
              </a:rPr>
              <a:t> </a:t>
            </a:r>
            <a:r>
              <a:rPr lang="en-US" sz="2400" b="1" dirty="0">
                <a:solidFill>
                  <a:schemeClr val="tx2"/>
                </a:solidFill>
                <a:sym typeface="Symbol"/>
              </a:rPr>
              <a:t></a:t>
            </a:r>
            <a:r>
              <a:rPr lang="en-US" sz="2400" b="1" dirty="0">
                <a:latin typeface="+mj-lt"/>
              </a:rPr>
              <a:t>(</a:t>
            </a:r>
            <a:r>
              <a:rPr lang="en-US" sz="2400" b="1" i="1" dirty="0">
                <a:latin typeface="+mj-lt"/>
              </a:rPr>
              <a:t>h</a:t>
            </a:r>
            <a:r>
              <a:rPr lang="en-US" sz="2400" b="1" dirty="0">
                <a:latin typeface="+mj-lt"/>
              </a:rPr>
              <a:t>(</a:t>
            </a:r>
            <a:r>
              <a:rPr lang="en-US" sz="2400" b="1" i="1" dirty="0">
                <a:latin typeface="+mj-lt"/>
              </a:rPr>
              <a:t>n</a:t>
            </a:r>
            <a:r>
              <a:rPr lang="en-US" sz="2400" b="1" dirty="0">
                <a:latin typeface="+mj-lt"/>
              </a:rPr>
              <a:t>)) </a:t>
            </a:r>
          </a:p>
          <a:p>
            <a:pPr eaLnBrk="1" hangingPunct="1">
              <a:spcBef>
                <a:spcPts val="1200"/>
              </a:spcBef>
            </a:pPr>
            <a:r>
              <a:rPr lang="en-US" sz="2400" b="1" i="1" dirty="0">
                <a:latin typeface="+mj-lt"/>
              </a:rPr>
              <a:t>f</a:t>
            </a:r>
            <a:r>
              <a:rPr lang="en-US" sz="2400" b="1" dirty="0">
                <a:latin typeface="+mj-lt"/>
              </a:rPr>
              <a:t>(</a:t>
            </a:r>
            <a:r>
              <a:rPr lang="en-US" sz="2400" b="1" i="1" dirty="0">
                <a:latin typeface="+mj-lt"/>
              </a:rPr>
              <a:t>n</a:t>
            </a:r>
            <a:r>
              <a:rPr lang="en-US" sz="2400" b="1" dirty="0">
                <a:latin typeface="+mj-lt"/>
              </a:rPr>
              <a:t>) = </a:t>
            </a:r>
            <a:r>
              <a:rPr lang="en-US" sz="2400" b="1" dirty="0">
                <a:latin typeface="+mj-lt"/>
                <a:sym typeface="Symbol"/>
              </a:rPr>
              <a:t></a:t>
            </a:r>
            <a:r>
              <a:rPr lang="en-US" sz="2400" b="1" dirty="0">
                <a:latin typeface="+mj-lt"/>
              </a:rPr>
              <a:t>(</a:t>
            </a:r>
            <a:r>
              <a:rPr lang="en-US" sz="2400" b="1" i="1" dirty="0">
                <a:latin typeface="+mj-lt"/>
              </a:rPr>
              <a:t>g</a:t>
            </a:r>
            <a:r>
              <a:rPr lang="en-US" sz="2400" b="1" dirty="0">
                <a:latin typeface="+mj-lt"/>
              </a:rPr>
              <a:t>(</a:t>
            </a:r>
            <a:r>
              <a:rPr lang="en-US" sz="2400" b="1" i="1" dirty="0">
                <a:latin typeface="+mj-lt"/>
              </a:rPr>
              <a:t>n</a:t>
            </a:r>
            <a:r>
              <a:rPr lang="en-US" sz="2400" b="1" dirty="0">
                <a:latin typeface="+mj-lt"/>
              </a:rPr>
              <a:t>)) </a:t>
            </a:r>
            <a:r>
              <a:rPr lang="zh-CN" altLang="en-US" sz="2400" b="1" dirty="0">
                <a:latin typeface="+mj-lt"/>
              </a:rPr>
              <a:t>且 </a:t>
            </a:r>
            <a:r>
              <a:rPr lang="en-US" sz="2400" b="1" i="1" dirty="0">
                <a:latin typeface="+mj-lt"/>
              </a:rPr>
              <a:t>g</a:t>
            </a:r>
            <a:r>
              <a:rPr lang="en-US" sz="2400" b="1" dirty="0">
                <a:latin typeface="+mj-lt"/>
              </a:rPr>
              <a:t>(</a:t>
            </a:r>
            <a:r>
              <a:rPr lang="en-US" sz="2400" b="1" i="1" dirty="0">
                <a:latin typeface="+mj-lt"/>
              </a:rPr>
              <a:t>n</a:t>
            </a:r>
            <a:r>
              <a:rPr lang="en-US" sz="2400" b="1" dirty="0">
                <a:latin typeface="+mj-lt"/>
              </a:rPr>
              <a:t>) = </a:t>
            </a:r>
            <a:r>
              <a:rPr lang="en-US" sz="2400" b="1" dirty="0">
                <a:sym typeface="Symbol"/>
              </a:rPr>
              <a:t></a:t>
            </a:r>
            <a:r>
              <a:rPr lang="en-US" sz="2400" b="1" dirty="0">
                <a:latin typeface="+mj-lt"/>
              </a:rPr>
              <a:t>(</a:t>
            </a:r>
            <a:r>
              <a:rPr lang="en-US" sz="2400" b="1" i="1" dirty="0">
                <a:latin typeface="+mj-lt"/>
              </a:rPr>
              <a:t>h</a:t>
            </a:r>
            <a:r>
              <a:rPr lang="en-US" sz="2400" b="1" dirty="0">
                <a:latin typeface="+mj-lt"/>
              </a:rPr>
              <a:t>(</a:t>
            </a:r>
            <a:r>
              <a:rPr lang="en-US" sz="2400" b="1" i="1" dirty="0">
                <a:latin typeface="+mj-lt"/>
              </a:rPr>
              <a:t>n</a:t>
            </a:r>
            <a:r>
              <a:rPr lang="en-US" sz="2400" b="1" dirty="0">
                <a:latin typeface="+mj-lt"/>
              </a:rPr>
              <a:t>))</a:t>
            </a:r>
            <a:r>
              <a:rPr lang="en-US" altLang="zh-CN" sz="2400" dirty="0"/>
              <a:t> 	</a:t>
            </a:r>
            <a:r>
              <a:rPr lang="zh-CN" altLang="en-US" sz="2400" dirty="0"/>
              <a:t>蕴含 </a:t>
            </a:r>
            <a:r>
              <a:rPr lang="en-US" sz="2400" b="1" i="1" dirty="0">
                <a:latin typeface="+mj-lt"/>
              </a:rPr>
              <a:t>f</a:t>
            </a:r>
            <a:r>
              <a:rPr lang="en-US" sz="2400" b="1" dirty="0">
                <a:latin typeface="+mj-lt"/>
              </a:rPr>
              <a:t>(</a:t>
            </a:r>
            <a:r>
              <a:rPr lang="en-US" sz="2400" b="1" i="1" dirty="0">
                <a:latin typeface="+mj-lt"/>
              </a:rPr>
              <a:t>n</a:t>
            </a:r>
            <a:r>
              <a:rPr lang="en-US" sz="2400" b="1" dirty="0">
                <a:latin typeface="+mj-lt"/>
              </a:rPr>
              <a:t>) = </a:t>
            </a:r>
            <a:r>
              <a:rPr lang="en-US" sz="2400" b="1" dirty="0">
                <a:sym typeface="Symbol"/>
              </a:rPr>
              <a:t></a:t>
            </a:r>
            <a:r>
              <a:rPr lang="en-US" sz="2400" b="1" dirty="0">
                <a:latin typeface="+mj-lt"/>
              </a:rPr>
              <a:t>(</a:t>
            </a:r>
            <a:r>
              <a:rPr lang="en-US" sz="2400" b="1" i="1" dirty="0">
                <a:latin typeface="+mj-lt"/>
              </a:rPr>
              <a:t>h</a:t>
            </a:r>
            <a:r>
              <a:rPr lang="en-US" sz="2400" b="1" dirty="0">
                <a:latin typeface="+mj-lt"/>
              </a:rPr>
              <a:t>(</a:t>
            </a:r>
            <a:r>
              <a:rPr lang="en-US" sz="2400" b="1" i="1" dirty="0">
                <a:latin typeface="+mj-lt"/>
              </a:rPr>
              <a:t>n</a:t>
            </a:r>
            <a:r>
              <a:rPr lang="en-US" sz="2400" b="1" dirty="0">
                <a:latin typeface="+mj-lt"/>
              </a:rPr>
              <a:t>))</a:t>
            </a:r>
          </a:p>
          <a:p>
            <a:pPr eaLnBrk="1" hangingPunct="1">
              <a:spcBef>
                <a:spcPts val="1200"/>
              </a:spcBef>
            </a:pPr>
            <a:r>
              <a:rPr lang="en-US" sz="2400" b="1" i="1" dirty="0">
                <a:latin typeface="+mj-lt"/>
              </a:rPr>
              <a:t>f</a:t>
            </a:r>
            <a:r>
              <a:rPr lang="en-US" sz="2400" b="1" dirty="0">
                <a:latin typeface="+mj-lt"/>
              </a:rPr>
              <a:t>(</a:t>
            </a:r>
            <a:r>
              <a:rPr lang="en-US" sz="2400" b="1" i="1" dirty="0">
                <a:latin typeface="+mj-lt"/>
              </a:rPr>
              <a:t>n</a:t>
            </a:r>
            <a:r>
              <a:rPr lang="en-US" sz="2400" b="1" dirty="0">
                <a:latin typeface="+mj-lt"/>
              </a:rPr>
              <a:t>) =  </a:t>
            </a:r>
            <a:r>
              <a:rPr lang="en-US" sz="2400" b="1" i="1" dirty="0">
                <a:solidFill>
                  <a:schemeClr val="tx2"/>
                </a:solidFill>
                <a:latin typeface="+mj-lt"/>
              </a:rPr>
              <a:t>o</a:t>
            </a:r>
            <a:r>
              <a:rPr lang="en-US" sz="2400" b="1" dirty="0">
                <a:latin typeface="+mj-lt"/>
              </a:rPr>
              <a:t>(</a:t>
            </a:r>
            <a:r>
              <a:rPr lang="en-US" sz="2400" b="1" i="1" dirty="0">
                <a:latin typeface="+mj-lt"/>
              </a:rPr>
              <a:t>g</a:t>
            </a:r>
            <a:r>
              <a:rPr lang="en-US" sz="2400" b="1" dirty="0">
                <a:latin typeface="+mj-lt"/>
              </a:rPr>
              <a:t>(</a:t>
            </a:r>
            <a:r>
              <a:rPr lang="en-US" sz="2400" b="1" i="1" dirty="0">
                <a:latin typeface="+mj-lt"/>
              </a:rPr>
              <a:t>n</a:t>
            </a:r>
            <a:r>
              <a:rPr lang="en-US" sz="2400" b="1" dirty="0">
                <a:latin typeface="+mj-lt"/>
              </a:rPr>
              <a:t>)) </a:t>
            </a:r>
            <a:r>
              <a:rPr lang="zh-CN" altLang="en-US" sz="2400" b="1" dirty="0">
                <a:latin typeface="+mj-lt"/>
              </a:rPr>
              <a:t>且 </a:t>
            </a:r>
            <a:r>
              <a:rPr lang="en-US" sz="2400" b="1" i="1" dirty="0">
                <a:latin typeface="+mj-lt"/>
              </a:rPr>
              <a:t>g</a:t>
            </a:r>
            <a:r>
              <a:rPr lang="en-US" sz="2400" b="1" dirty="0">
                <a:latin typeface="+mj-lt"/>
              </a:rPr>
              <a:t>(</a:t>
            </a:r>
            <a:r>
              <a:rPr lang="en-US" sz="2400" b="1" i="1" dirty="0">
                <a:latin typeface="+mj-lt"/>
              </a:rPr>
              <a:t>n</a:t>
            </a:r>
            <a:r>
              <a:rPr lang="en-US" sz="2400" b="1" dirty="0">
                <a:latin typeface="+mj-lt"/>
              </a:rPr>
              <a:t>) = </a:t>
            </a:r>
            <a:r>
              <a:rPr lang="en-US" sz="2400" b="1" i="1" dirty="0">
                <a:solidFill>
                  <a:schemeClr val="tx2"/>
                </a:solidFill>
                <a:latin typeface="+mj-lt"/>
              </a:rPr>
              <a:t>o</a:t>
            </a:r>
            <a:r>
              <a:rPr lang="en-US" sz="2400" b="1" dirty="0">
                <a:latin typeface="+mj-lt"/>
              </a:rPr>
              <a:t>(</a:t>
            </a:r>
            <a:r>
              <a:rPr lang="en-US" sz="2400" b="1" i="1" dirty="0">
                <a:latin typeface="+mj-lt"/>
              </a:rPr>
              <a:t>h</a:t>
            </a:r>
            <a:r>
              <a:rPr lang="en-US" sz="2400" b="1" dirty="0">
                <a:latin typeface="+mj-lt"/>
              </a:rPr>
              <a:t>(</a:t>
            </a:r>
            <a:r>
              <a:rPr lang="en-US" sz="2400" b="1" i="1" dirty="0">
                <a:latin typeface="+mj-lt"/>
              </a:rPr>
              <a:t>n</a:t>
            </a:r>
            <a:r>
              <a:rPr lang="en-US" sz="2400" b="1" dirty="0">
                <a:latin typeface="+mj-lt"/>
              </a:rPr>
              <a:t>))</a:t>
            </a:r>
            <a:r>
              <a:rPr lang="en-US" altLang="zh-CN" sz="2400" dirty="0"/>
              <a:t> 	</a:t>
            </a:r>
            <a:r>
              <a:rPr lang="zh-CN" altLang="en-US" sz="2400" dirty="0"/>
              <a:t>蕴含 </a:t>
            </a:r>
            <a:r>
              <a:rPr lang="en-US" sz="2400" b="1" i="1" dirty="0">
                <a:latin typeface="+mj-lt"/>
              </a:rPr>
              <a:t>f</a:t>
            </a:r>
            <a:r>
              <a:rPr lang="en-US" sz="2400" b="1" dirty="0">
                <a:latin typeface="+mj-lt"/>
              </a:rPr>
              <a:t>(</a:t>
            </a:r>
            <a:r>
              <a:rPr lang="en-US" sz="2400" b="1" i="1" dirty="0">
                <a:latin typeface="+mj-lt"/>
              </a:rPr>
              <a:t>n</a:t>
            </a:r>
            <a:r>
              <a:rPr lang="en-US" sz="2400" b="1" dirty="0">
                <a:latin typeface="+mj-lt"/>
              </a:rPr>
              <a:t>) = </a:t>
            </a:r>
            <a:r>
              <a:rPr lang="en-US" sz="2400" b="1" i="1" dirty="0">
                <a:solidFill>
                  <a:schemeClr val="tx2"/>
                </a:solidFill>
                <a:latin typeface="+mj-lt"/>
              </a:rPr>
              <a:t>o</a:t>
            </a:r>
            <a:r>
              <a:rPr lang="en-US" sz="2400" b="1" dirty="0">
                <a:latin typeface="+mj-lt"/>
              </a:rPr>
              <a:t>(</a:t>
            </a:r>
            <a:r>
              <a:rPr lang="en-US" sz="2400" b="1" i="1" dirty="0">
                <a:latin typeface="+mj-lt"/>
              </a:rPr>
              <a:t>h</a:t>
            </a:r>
            <a:r>
              <a:rPr lang="en-US" sz="2400" b="1" dirty="0">
                <a:latin typeface="+mj-lt"/>
              </a:rPr>
              <a:t>(</a:t>
            </a:r>
            <a:r>
              <a:rPr lang="en-US" sz="2400" b="1" i="1" dirty="0">
                <a:latin typeface="+mj-lt"/>
              </a:rPr>
              <a:t>n</a:t>
            </a:r>
            <a:r>
              <a:rPr lang="en-US" sz="2400" b="1" dirty="0">
                <a:latin typeface="+mj-lt"/>
              </a:rPr>
              <a:t>))</a:t>
            </a:r>
          </a:p>
          <a:p>
            <a:pPr eaLnBrk="1" hangingPunct="1">
              <a:spcBef>
                <a:spcPts val="1200"/>
              </a:spcBef>
            </a:pPr>
            <a:r>
              <a:rPr lang="en-US" sz="2400" b="1" i="1" dirty="0">
                <a:latin typeface="+mj-lt"/>
              </a:rPr>
              <a:t>f</a:t>
            </a:r>
            <a:r>
              <a:rPr lang="en-US" sz="2400" b="1" dirty="0">
                <a:latin typeface="+mj-lt"/>
              </a:rPr>
              <a:t>(</a:t>
            </a:r>
            <a:r>
              <a:rPr lang="en-US" sz="2400" b="1" i="1" dirty="0">
                <a:latin typeface="+mj-lt"/>
              </a:rPr>
              <a:t>n</a:t>
            </a:r>
            <a:r>
              <a:rPr lang="en-US" sz="2400" b="1" dirty="0">
                <a:latin typeface="+mj-lt"/>
              </a:rPr>
              <a:t>) =  </a:t>
            </a:r>
            <a:r>
              <a:rPr lang="en-US" sz="2400" b="1" dirty="0">
                <a:latin typeface="+mj-lt"/>
                <a:sym typeface="Symbol"/>
              </a:rPr>
              <a:t></a:t>
            </a:r>
            <a:r>
              <a:rPr lang="en-US" sz="2400" b="1" dirty="0">
                <a:latin typeface="+mj-lt"/>
              </a:rPr>
              <a:t>(</a:t>
            </a:r>
            <a:r>
              <a:rPr lang="en-US" sz="2400" b="1" i="1" dirty="0">
                <a:latin typeface="+mj-lt"/>
              </a:rPr>
              <a:t>g</a:t>
            </a:r>
            <a:r>
              <a:rPr lang="en-US" sz="2400" b="1" dirty="0">
                <a:latin typeface="+mj-lt"/>
              </a:rPr>
              <a:t>(</a:t>
            </a:r>
            <a:r>
              <a:rPr lang="en-US" sz="2400" b="1" i="1" dirty="0">
                <a:latin typeface="+mj-lt"/>
              </a:rPr>
              <a:t>n</a:t>
            </a:r>
            <a:r>
              <a:rPr lang="en-US" sz="2400" b="1" dirty="0">
                <a:latin typeface="+mj-lt"/>
              </a:rPr>
              <a:t>)) </a:t>
            </a:r>
            <a:r>
              <a:rPr lang="zh-CN" altLang="en-US" sz="2400" b="1" dirty="0">
                <a:latin typeface="+mj-lt"/>
              </a:rPr>
              <a:t>且 </a:t>
            </a:r>
            <a:r>
              <a:rPr lang="en-US" sz="2400" b="1" i="1" dirty="0">
                <a:latin typeface="+mj-lt"/>
              </a:rPr>
              <a:t>g</a:t>
            </a:r>
            <a:r>
              <a:rPr lang="en-US" sz="2400" b="1" dirty="0">
                <a:latin typeface="+mj-lt"/>
              </a:rPr>
              <a:t>(</a:t>
            </a:r>
            <a:r>
              <a:rPr lang="en-US" sz="2400" b="1" i="1" dirty="0">
                <a:latin typeface="+mj-lt"/>
              </a:rPr>
              <a:t>n</a:t>
            </a:r>
            <a:r>
              <a:rPr lang="en-US" sz="2400" b="1" dirty="0">
                <a:latin typeface="+mj-lt"/>
              </a:rPr>
              <a:t>) = </a:t>
            </a:r>
            <a:r>
              <a:rPr lang="en-US" sz="2400" b="1" dirty="0">
                <a:sym typeface="Symbol"/>
              </a:rPr>
              <a:t></a:t>
            </a:r>
            <a:r>
              <a:rPr lang="en-US" sz="2400" b="1" dirty="0">
                <a:latin typeface="+mj-lt"/>
              </a:rPr>
              <a:t>(</a:t>
            </a:r>
            <a:r>
              <a:rPr lang="en-US" sz="2400" b="1" i="1" dirty="0">
                <a:latin typeface="+mj-lt"/>
              </a:rPr>
              <a:t>h</a:t>
            </a:r>
            <a:r>
              <a:rPr lang="en-US" sz="2400" b="1" dirty="0">
                <a:latin typeface="+mj-lt"/>
              </a:rPr>
              <a:t>(</a:t>
            </a:r>
            <a:r>
              <a:rPr lang="en-US" sz="2400" b="1" i="1" dirty="0">
                <a:latin typeface="+mj-lt"/>
              </a:rPr>
              <a:t>n</a:t>
            </a:r>
            <a:r>
              <a:rPr lang="en-US" sz="2400" b="1" dirty="0">
                <a:latin typeface="+mj-lt"/>
              </a:rPr>
              <a:t>))</a:t>
            </a:r>
            <a:r>
              <a:rPr lang="en-US" altLang="zh-CN" sz="2400" dirty="0"/>
              <a:t> 	</a:t>
            </a:r>
            <a:r>
              <a:rPr lang="zh-CN" altLang="en-US" sz="2400" dirty="0"/>
              <a:t>蕴含 </a:t>
            </a:r>
            <a:r>
              <a:rPr lang="en-US" sz="2400" b="1" i="1" dirty="0">
                <a:latin typeface="+mj-lt"/>
              </a:rPr>
              <a:t>f</a:t>
            </a:r>
            <a:r>
              <a:rPr lang="en-US" sz="2400" b="1" dirty="0">
                <a:latin typeface="+mj-lt"/>
              </a:rPr>
              <a:t>(</a:t>
            </a:r>
            <a:r>
              <a:rPr lang="en-US" sz="2400" b="1" i="1" dirty="0">
                <a:latin typeface="+mj-lt"/>
              </a:rPr>
              <a:t>n</a:t>
            </a:r>
            <a:r>
              <a:rPr lang="en-US" sz="2400" b="1" dirty="0">
                <a:latin typeface="+mj-lt"/>
              </a:rPr>
              <a:t>) = </a:t>
            </a:r>
            <a:r>
              <a:rPr lang="en-US" sz="2400" b="1" dirty="0">
                <a:sym typeface="Symbol"/>
              </a:rPr>
              <a:t></a:t>
            </a:r>
            <a:r>
              <a:rPr lang="en-US" sz="2400" b="1" dirty="0">
                <a:latin typeface="+mj-lt"/>
              </a:rPr>
              <a:t>(</a:t>
            </a:r>
            <a:r>
              <a:rPr lang="en-US" sz="2400" b="1" i="1" dirty="0">
                <a:latin typeface="+mj-lt"/>
              </a:rPr>
              <a:t>h</a:t>
            </a:r>
            <a:r>
              <a:rPr lang="en-US" sz="2400" b="1" dirty="0">
                <a:latin typeface="+mj-lt"/>
              </a:rPr>
              <a:t>(</a:t>
            </a:r>
            <a:r>
              <a:rPr lang="en-US" sz="2400" b="1" i="1" dirty="0">
                <a:latin typeface="+mj-lt"/>
              </a:rPr>
              <a:t>n</a:t>
            </a:r>
            <a:r>
              <a:rPr lang="en-US" sz="2400" b="1" dirty="0">
                <a:latin typeface="+mj-lt"/>
              </a:rPr>
              <a:t>))</a:t>
            </a:r>
          </a:p>
          <a:p>
            <a:pPr lvl="0" eaLnBrk="1" hangingPunct="1">
              <a:buNone/>
            </a:pPr>
            <a:r>
              <a:rPr lang="zh-CN" altLang="en-US" sz="2400" b="1" dirty="0">
                <a:solidFill>
                  <a:srgbClr val="C00000"/>
                </a:solidFill>
                <a:latin typeface="Times New Roman" pitchFamily="16" charset="0"/>
              </a:rPr>
              <a:t>自反性</a:t>
            </a:r>
            <a:r>
              <a:rPr lang="en-US" sz="2400" b="1" dirty="0">
                <a:solidFill>
                  <a:srgbClr val="C00000"/>
                </a:solidFill>
                <a:latin typeface="Times New Roman" pitchFamily="16" charset="0"/>
              </a:rPr>
              <a:t>:</a:t>
            </a:r>
          </a:p>
          <a:p>
            <a:pPr eaLnBrk="1" hangingPunct="1">
              <a:spcBef>
                <a:spcPts val="600"/>
              </a:spcBef>
            </a:pPr>
            <a:r>
              <a:rPr lang="en-US" sz="2400" b="1" i="1" dirty="0">
                <a:solidFill>
                  <a:srgbClr val="000000"/>
                </a:solidFill>
                <a:latin typeface="Times New Roman" pitchFamily="16" charset="0"/>
              </a:rPr>
              <a:t>f</a:t>
            </a:r>
            <a:r>
              <a:rPr lang="en-US" sz="2400" b="1" dirty="0">
                <a:solidFill>
                  <a:srgbClr val="000000"/>
                </a:solidFill>
                <a:latin typeface="Times New Roman" pitchFamily="16" charset="0"/>
              </a:rPr>
              <a:t>(</a:t>
            </a:r>
            <a:r>
              <a:rPr lang="en-US" sz="2400" b="1" i="1" dirty="0">
                <a:solidFill>
                  <a:srgbClr val="000000"/>
                </a:solidFill>
                <a:latin typeface="Times New Roman" pitchFamily="16" charset="0"/>
              </a:rPr>
              <a:t>n</a:t>
            </a:r>
            <a:r>
              <a:rPr lang="en-US" sz="2400" b="1" dirty="0">
                <a:solidFill>
                  <a:srgbClr val="000000"/>
                </a:solidFill>
                <a:latin typeface="Times New Roman" pitchFamily="16" charset="0"/>
              </a:rPr>
              <a:t>) = </a:t>
            </a:r>
            <a:r>
              <a:rPr lang="en-US" sz="2400" b="1" i="1" dirty="0">
                <a:solidFill>
                  <a:srgbClr val="000000"/>
                </a:solidFill>
                <a:latin typeface="Symbol" pitchFamily="18" charset="2"/>
              </a:rPr>
              <a:t>O</a:t>
            </a:r>
            <a:r>
              <a:rPr lang="en-US" sz="2400" b="1" dirty="0">
                <a:solidFill>
                  <a:srgbClr val="000000"/>
                </a:solidFill>
                <a:latin typeface="Times New Roman" pitchFamily="16" charset="0"/>
              </a:rPr>
              <a:t>(</a:t>
            </a:r>
            <a:r>
              <a:rPr lang="en-US" sz="2400" b="1" i="1" dirty="0">
                <a:solidFill>
                  <a:srgbClr val="000000"/>
                </a:solidFill>
                <a:latin typeface="Times New Roman" pitchFamily="16" charset="0"/>
              </a:rPr>
              <a:t>f</a:t>
            </a:r>
            <a:r>
              <a:rPr lang="en-US" sz="2400" b="1" dirty="0">
                <a:solidFill>
                  <a:srgbClr val="000000"/>
                </a:solidFill>
                <a:latin typeface="Times New Roman" pitchFamily="16" charset="0"/>
              </a:rPr>
              <a:t>(</a:t>
            </a:r>
            <a:r>
              <a:rPr lang="en-US" sz="2400" b="1" i="1" dirty="0">
                <a:solidFill>
                  <a:srgbClr val="000000"/>
                </a:solidFill>
                <a:latin typeface="Times New Roman" pitchFamily="16" charset="0"/>
              </a:rPr>
              <a:t>n</a:t>
            </a:r>
            <a:r>
              <a:rPr lang="en-US" sz="2400" b="1" dirty="0">
                <a:solidFill>
                  <a:srgbClr val="000000"/>
                </a:solidFill>
                <a:latin typeface="Times New Roman" pitchFamily="16" charset="0"/>
              </a:rPr>
              <a:t>))</a:t>
            </a:r>
            <a:endParaRPr lang="en-US" sz="2400" b="1" dirty="0"/>
          </a:p>
          <a:p>
            <a:pPr eaLnBrk="1" hangingPunct="1">
              <a:spcBef>
                <a:spcPts val="600"/>
              </a:spcBef>
            </a:pPr>
            <a:r>
              <a:rPr lang="en-US" sz="2400" b="1" i="1" dirty="0">
                <a:solidFill>
                  <a:srgbClr val="000000"/>
                </a:solidFill>
                <a:latin typeface="Times New Roman" pitchFamily="16" charset="0"/>
              </a:rPr>
              <a:t>f</a:t>
            </a:r>
            <a:r>
              <a:rPr lang="en-US" sz="2400" b="1" dirty="0">
                <a:solidFill>
                  <a:srgbClr val="000000"/>
                </a:solidFill>
                <a:latin typeface="Times New Roman" pitchFamily="16" charset="0"/>
              </a:rPr>
              <a:t>(</a:t>
            </a:r>
            <a:r>
              <a:rPr lang="en-US" sz="2400" b="1" i="1" dirty="0">
                <a:solidFill>
                  <a:srgbClr val="000000"/>
                </a:solidFill>
                <a:latin typeface="Times New Roman" pitchFamily="16" charset="0"/>
              </a:rPr>
              <a:t>n</a:t>
            </a:r>
            <a:r>
              <a:rPr lang="en-US" sz="2400" b="1" dirty="0">
                <a:solidFill>
                  <a:srgbClr val="000000"/>
                </a:solidFill>
                <a:latin typeface="Times New Roman" pitchFamily="16" charset="0"/>
              </a:rPr>
              <a:t>) = </a:t>
            </a:r>
            <a:r>
              <a:rPr lang="en-US" sz="2400" b="1" dirty="0">
                <a:solidFill>
                  <a:srgbClr val="000000"/>
                </a:solidFill>
                <a:latin typeface="Symbol" pitchFamily="18" charset="2"/>
              </a:rPr>
              <a:t>W</a:t>
            </a:r>
            <a:r>
              <a:rPr lang="en-US" sz="2400" b="1" dirty="0">
                <a:solidFill>
                  <a:srgbClr val="000000"/>
                </a:solidFill>
                <a:latin typeface="Times New Roman" pitchFamily="16" charset="0"/>
              </a:rPr>
              <a:t>(</a:t>
            </a:r>
            <a:r>
              <a:rPr lang="en-US" sz="2400" b="1" i="1" dirty="0">
                <a:solidFill>
                  <a:srgbClr val="000000"/>
                </a:solidFill>
                <a:latin typeface="Times New Roman" pitchFamily="16" charset="0"/>
              </a:rPr>
              <a:t>f</a:t>
            </a:r>
            <a:r>
              <a:rPr lang="en-US" sz="2400" b="1" dirty="0">
                <a:solidFill>
                  <a:srgbClr val="000000"/>
                </a:solidFill>
                <a:latin typeface="Times New Roman" pitchFamily="16" charset="0"/>
              </a:rPr>
              <a:t>(</a:t>
            </a:r>
            <a:r>
              <a:rPr lang="en-US" sz="2400" b="1" i="1" dirty="0">
                <a:solidFill>
                  <a:srgbClr val="000000"/>
                </a:solidFill>
                <a:latin typeface="Times New Roman" pitchFamily="16" charset="0"/>
              </a:rPr>
              <a:t>n</a:t>
            </a:r>
            <a:r>
              <a:rPr lang="en-US" sz="2400" b="1" dirty="0">
                <a:solidFill>
                  <a:srgbClr val="000000"/>
                </a:solidFill>
                <a:latin typeface="Times New Roman" pitchFamily="16" charset="0"/>
              </a:rPr>
              <a:t>)) </a:t>
            </a:r>
          </a:p>
          <a:p>
            <a:pPr eaLnBrk="1" hangingPunct="1">
              <a:spcBef>
                <a:spcPts val="600"/>
              </a:spcBef>
            </a:pPr>
            <a:r>
              <a:rPr lang="en-US" sz="2400" b="1" i="1" dirty="0">
                <a:solidFill>
                  <a:srgbClr val="000000"/>
                </a:solidFill>
                <a:latin typeface="Times New Roman" pitchFamily="16" charset="0"/>
              </a:rPr>
              <a:t>f</a:t>
            </a:r>
            <a:r>
              <a:rPr lang="en-US" sz="2400" b="1" dirty="0">
                <a:solidFill>
                  <a:srgbClr val="000000"/>
                </a:solidFill>
                <a:latin typeface="Times New Roman" pitchFamily="16" charset="0"/>
              </a:rPr>
              <a:t>(</a:t>
            </a:r>
            <a:r>
              <a:rPr lang="en-US" sz="2400" b="1" i="1" dirty="0">
                <a:solidFill>
                  <a:srgbClr val="000000"/>
                </a:solidFill>
                <a:latin typeface="Times New Roman" pitchFamily="16" charset="0"/>
              </a:rPr>
              <a:t>n</a:t>
            </a:r>
            <a:r>
              <a:rPr lang="en-US" sz="2400" b="1" dirty="0">
                <a:solidFill>
                  <a:srgbClr val="000000"/>
                </a:solidFill>
                <a:latin typeface="Times New Roman" pitchFamily="16" charset="0"/>
              </a:rPr>
              <a:t>) = </a:t>
            </a:r>
            <a:r>
              <a:rPr lang="en-US" sz="2400" b="1" dirty="0">
                <a:solidFill>
                  <a:srgbClr val="000000"/>
                </a:solidFill>
                <a:latin typeface="Symbol" pitchFamily="18" charset="2"/>
              </a:rPr>
              <a:t>Q</a:t>
            </a:r>
            <a:r>
              <a:rPr lang="en-US" sz="2400" b="1" dirty="0">
                <a:solidFill>
                  <a:srgbClr val="000000"/>
                </a:solidFill>
                <a:latin typeface="Times New Roman" pitchFamily="16" charset="0"/>
              </a:rPr>
              <a:t>(</a:t>
            </a:r>
            <a:r>
              <a:rPr lang="en-US" sz="2400" b="1" i="1" dirty="0">
                <a:solidFill>
                  <a:srgbClr val="000000"/>
                </a:solidFill>
                <a:latin typeface="Times New Roman" pitchFamily="16" charset="0"/>
              </a:rPr>
              <a:t>f</a:t>
            </a:r>
            <a:r>
              <a:rPr lang="en-US" sz="2400" b="1" dirty="0">
                <a:solidFill>
                  <a:srgbClr val="000000"/>
                </a:solidFill>
                <a:latin typeface="Times New Roman" pitchFamily="16" charset="0"/>
              </a:rPr>
              <a:t>(</a:t>
            </a:r>
            <a:r>
              <a:rPr lang="en-US" sz="2400" b="1" i="1" dirty="0">
                <a:solidFill>
                  <a:srgbClr val="000000"/>
                </a:solidFill>
                <a:latin typeface="Times New Roman" pitchFamily="16" charset="0"/>
              </a:rPr>
              <a:t>n</a:t>
            </a:r>
            <a:r>
              <a:rPr lang="en-US" sz="2400" b="1" dirty="0">
                <a:solidFill>
                  <a:srgbClr val="000000"/>
                </a:solidFill>
                <a:latin typeface="Times New Roman" pitchFamily="16" charset="0"/>
              </a:rPr>
              <a:t>))</a:t>
            </a:r>
          </a:p>
        </p:txBody>
      </p:sp>
      <p:sp>
        <p:nvSpPr>
          <p:cNvPr id="2" name="矩形 1"/>
          <p:cNvSpPr/>
          <p:nvPr/>
        </p:nvSpPr>
        <p:spPr>
          <a:xfrm>
            <a:off x="3200400" y="5410200"/>
            <a:ext cx="3004349" cy="400110"/>
          </a:xfrm>
          <a:prstGeom prst="rect">
            <a:avLst/>
          </a:prstGeom>
        </p:spPr>
        <p:txBody>
          <a:bodyPr wrap="none">
            <a:spAutoFit/>
          </a:bodyPr>
          <a:lstStyle/>
          <a:p>
            <a:pPr eaLnBrk="1" hangingPunct="1">
              <a:spcBef>
                <a:spcPts val="600"/>
              </a:spcBef>
            </a:pPr>
            <a:r>
              <a:rPr lang="zh-CN" altLang="en-US" dirty="0">
                <a:solidFill>
                  <a:srgbClr val="000000"/>
                </a:solidFill>
                <a:latin typeface="Times New Roman" pitchFamily="16" charset="0"/>
              </a:rPr>
              <a:t>注意：</a:t>
            </a:r>
            <a:r>
              <a:rPr lang="en-US" altLang="zh-CN" i="1" dirty="0">
                <a:solidFill>
                  <a:srgbClr val="000000"/>
                </a:solidFill>
                <a:latin typeface="Times New Roman" pitchFamily="16" charset="0"/>
              </a:rPr>
              <a:t>o</a:t>
            </a:r>
            <a:r>
              <a:rPr lang="en-US" altLang="zh-CN" dirty="0">
                <a:solidFill>
                  <a:srgbClr val="000000"/>
                </a:solidFill>
                <a:latin typeface="Times New Roman" pitchFamily="16" charset="0"/>
              </a:rPr>
              <a:t> </a:t>
            </a:r>
            <a:r>
              <a:rPr lang="zh-CN" altLang="en-US" dirty="0">
                <a:solidFill>
                  <a:srgbClr val="000000"/>
                </a:solidFill>
                <a:latin typeface="Times New Roman" pitchFamily="16" charset="0"/>
              </a:rPr>
              <a:t>和</a:t>
            </a:r>
            <a:r>
              <a:rPr lang="en-US" altLang="zh-CN" dirty="0">
                <a:solidFill>
                  <a:srgbClr val="000000"/>
                </a:solidFill>
                <a:latin typeface="Times New Roman" pitchFamily="16" charset="0"/>
              </a:rPr>
              <a:t> </a:t>
            </a:r>
            <a:r>
              <a:rPr lang="en-US" altLang="zh-CN" dirty="0">
                <a:solidFill>
                  <a:srgbClr val="000000"/>
                </a:solidFill>
                <a:latin typeface="Times New Roman" pitchFamily="16" charset="0"/>
                <a:sym typeface="Symbol" pitchFamily="18" charset="2"/>
              </a:rPr>
              <a:t> </a:t>
            </a:r>
            <a:r>
              <a:rPr lang="zh-CN" altLang="en-US" dirty="0">
                <a:solidFill>
                  <a:srgbClr val="000000"/>
                </a:solidFill>
                <a:latin typeface="Times New Roman" pitchFamily="16" charset="0"/>
                <a:sym typeface="Symbol" pitchFamily="18" charset="2"/>
              </a:rPr>
              <a:t>不具自反性</a:t>
            </a:r>
            <a:endParaRPr lang="en-US" altLang="zh-CN" dirty="0">
              <a:solidFill>
                <a:srgbClr val="000000"/>
              </a:solidFill>
              <a:latin typeface="Times New Roman" pitchFamily="16" charset="0"/>
            </a:endParaRPr>
          </a:p>
        </p:txBody>
      </p:sp>
    </p:spTree>
    <p:extLst>
      <p:ext uri="{BB962C8B-B14F-4D97-AF65-F5344CB8AC3E}">
        <p14:creationId xmlns:p14="http://schemas.microsoft.com/office/powerpoint/2010/main" val="2446541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443">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1443">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1443">
                                            <p:txEl>
                                              <p:pRg st="8" end="8"/>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144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a:xfrm>
            <a:off x="506412" y="152400"/>
            <a:ext cx="8637588" cy="900113"/>
          </a:xfrm>
          <a:noFill/>
        </p:spPr>
        <p:txBody>
          <a:bodyPr lIns="92075" tIns="46038" rIns="92075" bIns="46038" anchor="ctr"/>
          <a:lstStyle/>
          <a:p>
            <a:pPr eaLnBrk="1" hangingPunct="1"/>
            <a:r>
              <a:rPr lang="en-US" altLang="zh-CN" dirty="0"/>
              <a:t>1.3 </a:t>
            </a:r>
            <a:r>
              <a:rPr lang="zh-CN" altLang="en-US" dirty="0"/>
              <a:t>渐近记号 </a:t>
            </a:r>
            <a:r>
              <a:rPr lang="en-US" altLang="zh-CN" dirty="0"/>
              <a:t>— </a:t>
            </a:r>
            <a:r>
              <a:rPr lang="zh-CN" altLang="en-US" dirty="0">
                <a:sym typeface="Symbol" panose="05050102010706020507" pitchFamily="18" charset="2"/>
              </a:rPr>
              <a:t>性质 </a:t>
            </a:r>
            <a:r>
              <a:rPr lang="en-US" altLang="zh-CN" dirty="0"/>
              <a:t>(2)</a:t>
            </a:r>
            <a:endParaRPr lang="en-US" dirty="0"/>
          </a:p>
        </p:txBody>
      </p:sp>
      <p:sp>
        <p:nvSpPr>
          <p:cNvPr id="61443" name="Rectangle 3"/>
          <p:cNvSpPr>
            <a:spLocks noGrp="1" noChangeArrowheads="1"/>
          </p:cNvSpPr>
          <p:nvPr>
            <p:ph idx="1"/>
          </p:nvPr>
        </p:nvSpPr>
        <p:spPr>
          <a:xfrm>
            <a:off x="538427" y="1371600"/>
            <a:ext cx="8382000" cy="2514600"/>
          </a:xfrm>
          <a:prstGeom prst="rect">
            <a:avLst/>
          </a:prstGeom>
          <a:noFill/>
        </p:spPr>
        <p:txBody>
          <a:bodyPr lIns="92075" tIns="46038" rIns="92075" bIns="46038">
            <a:normAutofit/>
          </a:bodyPr>
          <a:lstStyle/>
          <a:p>
            <a:pPr marL="0" indent="0" eaLnBrk="1" hangingPunct="1">
              <a:buNone/>
            </a:pPr>
            <a:r>
              <a:rPr lang="zh-CN" altLang="en-US" sz="2400" b="1" dirty="0">
                <a:solidFill>
                  <a:srgbClr val="C00000"/>
                </a:solidFill>
                <a:latin typeface="+mj-lt"/>
              </a:rPr>
              <a:t>对称性</a:t>
            </a:r>
            <a:r>
              <a:rPr lang="en-US" sz="2400" b="1" dirty="0">
                <a:solidFill>
                  <a:srgbClr val="C00000"/>
                </a:solidFill>
                <a:latin typeface="+mj-lt"/>
              </a:rPr>
              <a:t>:</a:t>
            </a:r>
            <a:endParaRPr lang="en-US" sz="2400" b="1" dirty="0">
              <a:latin typeface="+mj-lt"/>
            </a:endParaRPr>
          </a:p>
          <a:p>
            <a:pPr eaLnBrk="1" hangingPunct="1"/>
            <a:r>
              <a:rPr lang="en-US" sz="2400" b="1" i="1" dirty="0">
                <a:latin typeface="+mj-lt"/>
              </a:rPr>
              <a:t>f</a:t>
            </a:r>
            <a:r>
              <a:rPr lang="en-US" sz="2400" b="1" dirty="0">
                <a:latin typeface="+mj-lt"/>
              </a:rPr>
              <a:t> (</a:t>
            </a:r>
            <a:r>
              <a:rPr lang="en-US" sz="2400" b="1" i="1" dirty="0">
                <a:latin typeface="+mj-lt"/>
              </a:rPr>
              <a:t>n</a:t>
            </a:r>
            <a:r>
              <a:rPr lang="en-US" sz="2400" b="1" dirty="0">
                <a:latin typeface="+mj-lt"/>
              </a:rPr>
              <a:t>) = </a:t>
            </a:r>
            <a:r>
              <a:rPr lang="en-US" sz="2400" dirty="0">
                <a:solidFill>
                  <a:schemeClr val="tx2"/>
                </a:solidFill>
                <a:latin typeface="Symbol" pitchFamily="18" charset="2"/>
              </a:rPr>
              <a:t>Q</a:t>
            </a:r>
            <a:r>
              <a:rPr lang="en-US" sz="2400" b="1" dirty="0">
                <a:latin typeface="+mj-lt"/>
              </a:rPr>
              <a:t>(</a:t>
            </a:r>
            <a:r>
              <a:rPr lang="en-US" sz="2400" b="1" i="1" dirty="0">
                <a:latin typeface="+mj-lt"/>
              </a:rPr>
              <a:t>g</a:t>
            </a:r>
            <a:r>
              <a:rPr lang="en-US" sz="2400" b="1" dirty="0">
                <a:latin typeface="+mj-lt"/>
              </a:rPr>
              <a:t>(</a:t>
            </a:r>
            <a:r>
              <a:rPr lang="en-US" sz="2400" b="1" i="1" dirty="0">
                <a:latin typeface="+mj-lt"/>
              </a:rPr>
              <a:t>n</a:t>
            </a:r>
            <a:r>
              <a:rPr lang="en-US" sz="2400" b="1" dirty="0">
                <a:latin typeface="+mj-lt"/>
              </a:rPr>
              <a:t>)) </a:t>
            </a:r>
            <a:r>
              <a:rPr lang="zh-CN" altLang="en-US" sz="2400" dirty="0"/>
              <a:t>当且仅当 </a:t>
            </a:r>
            <a:r>
              <a:rPr lang="en-US" sz="2400" b="1" i="1" dirty="0">
                <a:latin typeface="+mj-lt"/>
              </a:rPr>
              <a:t>g</a:t>
            </a:r>
            <a:r>
              <a:rPr lang="en-US" sz="2400" b="1" dirty="0">
                <a:latin typeface="+mj-lt"/>
              </a:rPr>
              <a:t>(</a:t>
            </a:r>
            <a:r>
              <a:rPr lang="en-US" sz="2400" b="1" i="1" dirty="0">
                <a:latin typeface="+mj-lt"/>
              </a:rPr>
              <a:t>n</a:t>
            </a:r>
            <a:r>
              <a:rPr lang="en-US" sz="2400" b="1" dirty="0">
                <a:latin typeface="+mj-lt"/>
              </a:rPr>
              <a:t>) = </a:t>
            </a:r>
            <a:r>
              <a:rPr lang="en-US" sz="2400" dirty="0">
                <a:solidFill>
                  <a:schemeClr val="tx2"/>
                </a:solidFill>
                <a:latin typeface="Symbol" pitchFamily="18" charset="2"/>
              </a:rPr>
              <a:t>Q</a:t>
            </a:r>
            <a:r>
              <a:rPr lang="en-US" sz="2400" b="1" dirty="0">
                <a:latin typeface="+mj-lt"/>
              </a:rPr>
              <a:t>(</a:t>
            </a:r>
            <a:r>
              <a:rPr lang="en-US" sz="2400" b="1" i="1" dirty="0">
                <a:latin typeface="+mj-lt"/>
              </a:rPr>
              <a:t>f</a:t>
            </a:r>
            <a:r>
              <a:rPr lang="en-US" sz="2400" b="1" dirty="0">
                <a:latin typeface="+mj-lt"/>
              </a:rPr>
              <a:t>(</a:t>
            </a:r>
            <a:r>
              <a:rPr lang="en-US" sz="2400" b="1" i="1" dirty="0">
                <a:latin typeface="+mj-lt"/>
              </a:rPr>
              <a:t>n</a:t>
            </a:r>
            <a:r>
              <a:rPr lang="en-US" sz="2400" b="1" dirty="0">
                <a:latin typeface="+mj-lt"/>
              </a:rPr>
              <a:t>)).</a:t>
            </a:r>
            <a:endParaRPr lang="en-US" sz="2400" dirty="0">
              <a:latin typeface="+mj-lt"/>
            </a:endParaRPr>
          </a:p>
          <a:p>
            <a:pPr marL="0" indent="0" eaLnBrk="1" hangingPunct="1">
              <a:buNone/>
            </a:pPr>
            <a:r>
              <a:rPr lang="zh-CN" altLang="en-US" sz="2400" b="1" dirty="0">
                <a:solidFill>
                  <a:srgbClr val="C00000"/>
                </a:solidFill>
                <a:latin typeface="+mj-lt"/>
              </a:rPr>
              <a:t>转置对称性</a:t>
            </a:r>
            <a:r>
              <a:rPr lang="en-US" sz="2400" b="1" dirty="0">
                <a:solidFill>
                  <a:srgbClr val="C00000"/>
                </a:solidFill>
                <a:latin typeface="+mj-lt"/>
              </a:rPr>
              <a:t>:</a:t>
            </a:r>
          </a:p>
          <a:p>
            <a:pPr eaLnBrk="1" hangingPunct="1"/>
            <a:r>
              <a:rPr lang="en-US" sz="2400" b="1" i="1" dirty="0">
                <a:latin typeface="+mj-lt"/>
              </a:rPr>
              <a:t>f</a:t>
            </a:r>
            <a:r>
              <a:rPr lang="en-US" sz="2400" b="1" dirty="0">
                <a:latin typeface="+mj-lt"/>
              </a:rPr>
              <a:t>(</a:t>
            </a:r>
            <a:r>
              <a:rPr lang="en-US" sz="2400" b="1" i="1" dirty="0">
                <a:latin typeface="+mj-lt"/>
              </a:rPr>
              <a:t>n</a:t>
            </a:r>
            <a:r>
              <a:rPr lang="en-US" sz="2400" b="1" dirty="0">
                <a:latin typeface="+mj-lt"/>
              </a:rPr>
              <a:t>) = </a:t>
            </a:r>
            <a:r>
              <a:rPr lang="en-US" sz="2400" b="1" i="1" dirty="0">
                <a:solidFill>
                  <a:schemeClr val="tx2"/>
                </a:solidFill>
                <a:latin typeface="+mj-lt"/>
              </a:rPr>
              <a:t>O</a:t>
            </a:r>
            <a:r>
              <a:rPr lang="en-US" sz="2400" b="1" dirty="0">
                <a:latin typeface="+mj-lt"/>
              </a:rPr>
              <a:t>(</a:t>
            </a:r>
            <a:r>
              <a:rPr lang="en-US" sz="2400" b="1" i="1" dirty="0">
                <a:latin typeface="+mj-lt"/>
              </a:rPr>
              <a:t>g</a:t>
            </a:r>
            <a:r>
              <a:rPr lang="en-US" sz="2400" b="1" dirty="0">
                <a:latin typeface="+mj-lt"/>
              </a:rPr>
              <a:t>(</a:t>
            </a:r>
            <a:r>
              <a:rPr lang="en-US" sz="2400" b="1" i="1" dirty="0">
                <a:latin typeface="+mj-lt"/>
              </a:rPr>
              <a:t>n</a:t>
            </a:r>
            <a:r>
              <a:rPr lang="en-US" sz="2400" b="1" dirty="0">
                <a:latin typeface="+mj-lt"/>
              </a:rPr>
              <a:t>)) </a:t>
            </a:r>
            <a:r>
              <a:rPr lang="zh-CN" altLang="en-US" sz="2400" dirty="0"/>
              <a:t>当且仅当  </a:t>
            </a:r>
            <a:r>
              <a:rPr lang="en-US" sz="2400" b="1" i="1" dirty="0">
                <a:latin typeface="+mj-lt"/>
              </a:rPr>
              <a:t>g</a:t>
            </a:r>
            <a:r>
              <a:rPr lang="en-US" sz="2400" b="1" dirty="0">
                <a:latin typeface="+mj-lt"/>
              </a:rPr>
              <a:t>(</a:t>
            </a:r>
            <a:r>
              <a:rPr lang="en-US" sz="2400" b="1" i="1" dirty="0">
                <a:latin typeface="+mj-lt"/>
              </a:rPr>
              <a:t>n</a:t>
            </a:r>
            <a:r>
              <a:rPr lang="en-US" sz="2400" b="1" dirty="0">
                <a:latin typeface="+mj-lt"/>
              </a:rPr>
              <a:t>) = </a:t>
            </a:r>
            <a:r>
              <a:rPr lang="en-US" sz="2400" b="1" dirty="0">
                <a:latin typeface="+mj-lt"/>
                <a:sym typeface="Symbol"/>
              </a:rPr>
              <a:t></a:t>
            </a:r>
            <a:r>
              <a:rPr lang="en-US" sz="2400" b="1" dirty="0">
                <a:latin typeface="+mj-lt"/>
              </a:rPr>
              <a:t>(</a:t>
            </a:r>
            <a:r>
              <a:rPr lang="en-US" sz="2400" b="1" i="1" dirty="0">
                <a:latin typeface="+mj-lt"/>
              </a:rPr>
              <a:t>f</a:t>
            </a:r>
            <a:r>
              <a:rPr lang="en-US" sz="2400" b="1" dirty="0">
                <a:latin typeface="+mj-lt"/>
              </a:rPr>
              <a:t>(</a:t>
            </a:r>
            <a:r>
              <a:rPr lang="en-US" sz="2400" b="1" i="1" dirty="0">
                <a:latin typeface="+mj-lt"/>
              </a:rPr>
              <a:t>n</a:t>
            </a:r>
            <a:r>
              <a:rPr lang="en-US" sz="2400" b="1" dirty="0">
                <a:latin typeface="+mj-lt"/>
              </a:rPr>
              <a:t>)). </a:t>
            </a:r>
          </a:p>
          <a:p>
            <a:pPr eaLnBrk="1" hangingPunct="1"/>
            <a:r>
              <a:rPr lang="en-US" sz="2400" b="1" i="1" dirty="0">
                <a:latin typeface="+mj-lt"/>
              </a:rPr>
              <a:t>f</a:t>
            </a:r>
            <a:r>
              <a:rPr lang="en-US" sz="2400" b="1" dirty="0">
                <a:latin typeface="+mj-lt"/>
              </a:rPr>
              <a:t>(</a:t>
            </a:r>
            <a:r>
              <a:rPr lang="en-US" sz="2400" b="1" i="1" dirty="0">
                <a:latin typeface="+mj-lt"/>
              </a:rPr>
              <a:t>n</a:t>
            </a:r>
            <a:r>
              <a:rPr lang="en-US" sz="2400" b="1" dirty="0">
                <a:latin typeface="+mj-lt"/>
              </a:rPr>
              <a:t>) = </a:t>
            </a:r>
            <a:r>
              <a:rPr lang="en-US" sz="2400" b="1" i="1" dirty="0">
                <a:solidFill>
                  <a:schemeClr val="tx2"/>
                </a:solidFill>
                <a:latin typeface="+mj-lt"/>
              </a:rPr>
              <a:t>o</a:t>
            </a:r>
            <a:r>
              <a:rPr lang="en-US" sz="2400" b="1" dirty="0">
                <a:latin typeface="+mj-lt"/>
              </a:rPr>
              <a:t>(</a:t>
            </a:r>
            <a:r>
              <a:rPr lang="en-US" sz="2400" b="1" i="1" dirty="0">
                <a:latin typeface="+mj-lt"/>
              </a:rPr>
              <a:t>g</a:t>
            </a:r>
            <a:r>
              <a:rPr lang="en-US" sz="2400" b="1" dirty="0">
                <a:latin typeface="+mj-lt"/>
              </a:rPr>
              <a:t>(</a:t>
            </a:r>
            <a:r>
              <a:rPr lang="en-US" sz="2400" b="1" i="1" dirty="0">
                <a:latin typeface="+mj-lt"/>
              </a:rPr>
              <a:t>n</a:t>
            </a:r>
            <a:r>
              <a:rPr lang="en-US" sz="2400" b="1" dirty="0">
                <a:latin typeface="+mj-lt"/>
              </a:rPr>
              <a:t>))  </a:t>
            </a:r>
            <a:r>
              <a:rPr lang="zh-CN" altLang="en-US" sz="2400" dirty="0"/>
              <a:t>当且仅当  </a:t>
            </a:r>
            <a:r>
              <a:rPr lang="en-US" sz="2400" b="1" i="1" dirty="0">
                <a:latin typeface="+mj-lt"/>
              </a:rPr>
              <a:t>g</a:t>
            </a:r>
            <a:r>
              <a:rPr lang="en-US" sz="2400" b="1" dirty="0">
                <a:latin typeface="+mj-lt"/>
              </a:rPr>
              <a:t>(</a:t>
            </a:r>
            <a:r>
              <a:rPr lang="en-US" sz="2400" b="1" i="1" dirty="0">
                <a:latin typeface="+mj-lt"/>
              </a:rPr>
              <a:t>n</a:t>
            </a:r>
            <a:r>
              <a:rPr lang="en-US" sz="2400" b="1" dirty="0">
                <a:latin typeface="+mj-lt"/>
              </a:rPr>
              <a:t>) = </a:t>
            </a:r>
            <a:r>
              <a:rPr lang="en-US" sz="2400" b="1" dirty="0">
                <a:latin typeface="+mj-lt"/>
                <a:sym typeface="Symbol"/>
              </a:rPr>
              <a:t></a:t>
            </a:r>
            <a:r>
              <a:rPr lang="en-US" sz="2400" b="1" dirty="0">
                <a:latin typeface="+mj-lt"/>
              </a:rPr>
              <a:t>(</a:t>
            </a:r>
            <a:r>
              <a:rPr lang="en-US" sz="2400" b="1" i="1" dirty="0">
                <a:latin typeface="+mj-lt"/>
              </a:rPr>
              <a:t>f</a:t>
            </a:r>
            <a:r>
              <a:rPr lang="en-US" sz="2400" b="1" dirty="0">
                <a:latin typeface="+mj-lt"/>
              </a:rPr>
              <a:t>(</a:t>
            </a:r>
            <a:r>
              <a:rPr lang="en-US" sz="2400" b="1" i="1" dirty="0">
                <a:latin typeface="+mj-lt"/>
              </a:rPr>
              <a:t>n</a:t>
            </a:r>
            <a:r>
              <a:rPr lang="en-US" sz="2400" b="1" dirty="0">
                <a:latin typeface="+mj-lt"/>
              </a:rPr>
              <a:t>)). </a:t>
            </a:r>
          </a:p>
        </p:txBody>
      </p:sp>
      <p:graphicFrame>
        <p:nvGraphicFramePr>
          <p:cNvPr id="4" name="Table 1"/>
          <p:cNvGraphicFramePr>
            <a:graphicFrameLocks noGrp="1"/>
          </p:cNvGraphicFramePr>
          <p:nvPr>
            <p:extLst>
              <p:ext uri="{D42A27DB-BD31-4B8C-83A1-F6EECF244321}">
                <p14:modId xmlns:p14="http://schemas.microsoft.com/office/powerpoint/2010/main" val="2385385134"/>
              </p:ext>
            </p:extLst>
          </p:nvPr>
        </p:nvGraphicFramePr>
        <p:xfrm>
          <a:off x="1676400" y="4052887"/>
          <a:ext cx="6400800" cy="2560320"/>
        </p:xfrm>
        <a:graphic>
          <a:graphicData uri="http://schemas.openxmlformats.org/drawingml/2006/table">
            <a:tbl>
              <a:tblPr firstRow="1" bandRow="1">
                <a:tableStyleId>{D7AC3CCA-C797-4891-BE02-D94E43425B78}</a:tableStyleId>
              </a:tblPr>
              <a:tblGrid>
                <a:gridCol w="3200400">
                  <a:extLst>
                    <a:ext uri="{9D8B030D-6E8A-4147-A177-3AD203B41FA5}">
                      <a16:colId xmlns:a16="http://schemas.microsoft.com/office/drawing/2014/main" val="20000"/>
                    </a:ext>
                  </a:extLst>
                </a:gridCol>
                <a:gridCol w="3200400">
                  <a:extLst>
                    <a:ext uri="{9D8B030D-6E8A-4147-A177-3AD203B41FA5}">
                      <a16:colId xmlns:a16="http://schemas.microsoft.com/office/drawing/2014/main" val="20001"/>
                    </a:ext>
                  </a:extLst>
                </a:gridCol>
              </a:tblGrid>
              <a:tr h="0">
                <a:tc>
                  <a:txBody>
                    <a:bodyPr/>
                    <a:lstStyle/>
                    <a:p>
                      <a:pPr algn="ctr"/>
                      <a:r>
                        <a:rPr lang="zh-CN" altLang="en-US" sz="2200" dirty="0"/>
                        <a:t>渐近符号</a:t>
                      </a:r>
                      <a:endParaRPr lang="en-US" sz="2200" dirty="0"/>
                    </a:p>
                  </a:txBody>
                  <a:tcPr/>
                </a:tc>
                <a:tc>
                  <a:txBody>
                    <a:bodyPr/>
                    <a:lstStyle/>
                    <a:p>
                      <a:pPr algn="ctr"/>
                      <a:r>
                        <a:rPr lang="zh-CN" altLang="en-US" sz="2200" dirty="0"/>
                        <a:t>算术符号</a:t>
                      </a:r>
                      <a:endParaRPr lang="en-US" sz="2200" dirty="0"/>
                    </a:p>
                  </a:txBody>
                  <a:tcPr/>
                </a:tc>
                <a:extLst>
                  <a:ext uri="{0D108BD9-81ED-4DB2-BD59-A6C34878D82A}">
                    <a16:rowId xmlns:a16="http://schemas.microsoft.com/office/drawing/2014/main" val="10000"/>
                  </a:ext>
                </a:extLst>
              </a:tr>
              <a:tr h="370840">
                <a:tc>
                  <a:txBody>
                    <a:bodyPr/>
                    <a:lstStyle/>
                    <a:p>
                      <a:pPr algn="ctr"/>
                      <a:r>
                        <a:rPr lang="en-US" sz="2200" b="1" i="1" dirty="0"/>
                        <a:t>O</a:t>
                      </a:r>
                    </a:p>
                  </a:txBody>
                  <a:tcPr/>
                </a:tc>
                <a:tc>
                  <a:txBody>
                    <a:bodyPr/>
                    <a:lstStyle/>
                    <a:p>
                      <a:pPr algn="ctr"/>
                      <a:r>
                        <a:rPr lang="en-US" sz="2200" b="1" dirty="0"/>
                        <a:t>≤</a:t>
                      </a:r>
                    </a:p>
                  </a:txBody>
                  <a:tcPr/>
                </a:tc>
                <a:extLst>
                  <a:ext uri="{0D108BD9-81ED-4DB2-BD59-A6C34878D82A}">
                    <a16:rowId xmlns:a16="http://schemas.microsoft.com/office/drawing/2014/main" val="10001"/>
                  </a:ext>
                </a:extLst>
              </a:tr>
              <a:tr h="370840">
                <a:tc>
                  <a:txBody>
                    <a:bodyPr/>
                    <a:lstStyle/>
                    <a:p>
                      <a:pPr algn="ctr"/>
                      <a:r>
                        <a:rPr lang="en-US" sz="2200" b="1" dirty="0">
                          <a:sym typeface="Symbol"/>
                        </a:rPr>
                        <a:t></a:t>
                      </a:r>
                      <a:endParaRPr lang="en-US" sz="2200" b="1" dirty="0"/>
                    </a:p>
                  </a:txBody>
                  <a:tcPr/>
                </a:tc>
                <a:tc>
                  <a:txBody>
                    <a:bodyPr/>
                    <a:lstStyle/>
                    <a:p>
                      <a:pPr algn="ctr"/>
                      <a:r>
                        <a:rPr lang="en-US" sz="2200" b="1" dirty="0"/>
                        <a:t>≥</a:t>
                      </a:r>
                    </a:p>
                  </a:txBody>
                  <a:tcPr/>
                </a:tc>
                <a:extLst>
                  <a:ext uri="{0D108BD9-81ED-4DB2-BD59-A6C34878D82A}">
                    <a16:rowId xmlns:a16="http://schemas.microsoft.com/office/drawing/2014/main" val="10002"/>
                  </a:ext>
                </a:extLst>
              </a:tr>
              <a:tr h="370840">
                <a:tc>
                  <a:txBody>
                    <a:bodyPr/>
                    <a:lstStyle/>
                    <a:p>
                      <a:pPr algn="ctr"/>
                      <a:r>
                        <a:rPr lang="en-US" sz="2200" b="1" dirty="0">
                          <a:sym typeface="Symbol"/>
                        </a:rPr>
                        <a:t></a:t>
                      </a:r>
                      <a:endParaRPr lang="en-US" sz="2200" b="1" dirty="0"/>
                    </a:p>
                  </a:txBody>
                  <a:tcPr/>
                </a:tc>
                <a:tc>
                  <a:txBody>
                    <a:bodyPr/>
                    <a:lstStyle/>
                    <a:p>
                      <a:pPr algn="ctr"/>
                      <a:r>
                        <a:rPr lang="en-US" sz="2200" b="1" dirty="0"/>
                        <a:t>=</a:t>
                      </a:r>
                    </a:p>
                  </a:txBody>
                  <a:tcPr/>
                </a:tc>
                <a:extLst>
                  <a:ext uri="{0D108BD9-81ED-4DB2-BD59-A6C34878D82A}">
                    <a16:rowId xmlns:a16="http://schemas.microsoft.com/office/drawing/2014/main" val="10003"/>
                  </a:ext>
                </a:extLst>
              </a:tr>
              <a:tr h="370840">
                <a:tc>
                  <a:txBody>
                    <a:bodyPr/>
                    <a:lstStyle/>
                    <a:p>
                      <a:pPr algn="ctr"/>
                      <a:r>
                        <a:rPr lang="en-US" sz="2200" b="1" i="1" dirty="0"/>
                        <a:t>o</a:t>
                      </a:r>
                    </a:p>
                  </a:txBody>
                  <a:tcPr/>
                </a:tc>
                <a:tc>
                  <a:txBody>
                    <a:bodyPr/>
                    <a:lstStyle/>
                    <a:p>
                      <a:pPr algn="ctr"/>
                      <a:r>
                        <a:rPr lang="en-US" sz="2200" b="1" dirty="0"/>
                        <a:t>&lt;</a:t>
                      </a:r>
                    </a:p>
                  </a:txBody>
                  <a:tcPr/>
                </a:tc>
                <a:extLst>
                  <a:ext uri="{0D108BD9-81ED-4DB2-BD59-A6C34878D82A}">
                    <a16:rowId xmlns:a16="http://schemas.microsoft.com/office/drawing/2014/main" val="10004"/>
                  </a:ext>
                </a:extLst>
              </a:tr>
              <a:tr h="370840">
                <a:tc>
                  <a:txBody>
                    <a:bodyPr/>
                    <a:lstStyle/>
                    <a:p>
                      <a:pPr algn="ctr"/>
                      <a:r>
                        <a:rPr lang="en-US" sz="2200" b="1" dirty="0">
                          <a:sym typeface="Symbol"/>
                        </a:rPr>
                        <a:t></a:t>
                      </a:r>
                      <a:endParaRPr lang="en-US" sz="2200" b="1" dirty="0"/>
                    </a:p>
                  </a:txBody>
                  <a:tcPr/>
                </a:tc>
                <a:tc>
                  <a:txBody>
                    <a:bodyPr/>
                    <a:lstStyle/>
                    <a:p>
                      <a:pPr algn="ctr"/>
                      <a:r>
                        <a:rPr lang="en-US" sz="2200" b="1" dirty="0"/>
                        <a:t>&gt;</a:t>
                      </a:r>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526568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44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144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144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144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144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a:xfrm>
            <a:off x="609600" y="152400"/>
            <a:ext cx="7772400" cy="685800"/>
          </a:xfrm>
        </p:spPr>
        <p:txBody>
          <a:bodyPr/>
          <a:lstStyle/>
          <a:p>
            <a:pPr eaLnBrk="1" hangingPunct="1"/>
            <a:r>
              <a:rPr lang="en-US" altLang="zh-CN" dirty="0"/>
              <a:t>1.3 </a:t>
            </a:r>
            <a:r>
              <a:rPr lang="zh-CN" altLang="en-US" dirty="0"/>
              <a:t>渐近记号 </a:t>
            </a:r>
            <a:r>
              <a:rPr lang="en-US" altLang="zh-CN" dirty="0"/>
              <a:t>— </a:t>
            </a:r>
            <a:r>
              <a:rPr lang="zh-CN" altLang="en-US" dirty="0">
                <a:sym typeface="Symbol" panose="05050102010706020507" pitchFamily="18" charset="2"/>
              </a:rPr>
              <a:t>性质 </a:t>
            </a:r>
            <a:r>
              <a:rPr lang="en-US" altLang="zh-CN" dirty="0"/>
              <a:t>(3)</a:t>
            </a:r>
            <a:endParaRPr lang="zh-CN" altLang="en-US" sz="3600" dirty="0">
              <a:sym typeface="Symbol" panose="05050102010706020507" pitchFamily="18" charset="2"/>
            </a:endParaRPr>
          </a:p>
        </p:txBody>
      </p:sp>
      <p:sp>
        <p:nvSpPr>
          <p:cNvPr id="22531" name="Rectangle 3"/>
          <p:cNvSpPr>
            <a:spLocks noGrp="1" noChangeArrowheads="1"/>
          </p:cNvSpPr>
          <p:nvPr>
            <p:ph idx="1"/>
          </p:nvPr>
        </p:nvSpPr>
        <p:spPr>
          <a:xfrm>
            <a:off x="457200" y="1447800"/>
            <a:ext cx="7772400" cy="4219575"/>
          </a:xfrm>
          <a:prstGeom prst="rect">
            <a:avLst/>
          </a:prstGeom>
        </p:spPr>
        <p:txBody>
          <a:bodyPr/>
          <a:lstStyle/>
          <a:p>
            <a:pPr marL="0" indent="0" eaLnBrk="1" hangingPunct="1">
              <a:buNone/>
            </a:pPr>
            <a:r>
              <a:rPr lang="zh-CN" altLang="en-US" sz="2400" dirty="0">
                <a:solidFill>
                  <a:srgbClr val="CC3300"/>
                </a:solidFill>
              </a:rPr>
              <a:t>单调性</a:t>
            </a:r>
            <a:r>
              <a:rPr lang="zh-CN" altLang="en-US" sz="2400" dirty="0"/>
              <a:t>：</a:t>
            </a:r>
          </a:p>
          <a:p>
            <a:pPr lvl="1" eaLnBrk="1" hangingPunct="1"/>
            <a:r>
              <a:rPr lang="zh-CN" altLang="en-US" dirty="0"/>
              <a:t>单调递增：若</a:t>
            </a:r>
            <a:r>
              <a:rPr lang="en-US" altLang="zh-CN" i="1" dirty="0"/>
              <a:t>m</a:t>
            </a:r>
            <a:r>
              <a:rPr lang="en-US" altLang="zh-CN" dirty="0"/>
              <a:t> </a:t>
            </a:r>
            <a:r>
              <a:rPr lang="en-US" altLang="zh-CN" dirty="0">
                <a:sym typeface="Symbol" panose="05050102010706020507" pitchFamily="18" charset="2"/>
              </a:rPr>
              <a:t></a:t>
            </a:r>
            <a:r>
              <a:rPr lang="en-US" altLang="zh-CN" dirty="0"/>
              <a:t> </a:t>
            </a:r>
            <a:r>
              <a:rPr lang="en-US" altLang="zh-CN" i="1" dirty="0"/>
              <a:t>n</a:t>
            </a:r>
            <a:r>
              <a:rPr lang="zh-CN" altLang="en-US" dirty="0"/>
              <a:t>蕴含</a:t>
            </a:r>
            <a:r>
              <a:rPr lang="en-US" altLang="zh-CN" i="1" dirty="0"/>
              <a:t>f</a:t>
            </a:r>
            <a:r>
              <a:rPr lang="en-US" altLang="zh-CN" dirty="0"/>
              <a:t>(</a:t>
            </a:r>
            <a:r>
              <a:rPr lang="en-US" altLang="zh-CN" i="1" dirty="0"/>
              <a:t>m</a:t>
            </a:r>
            <a:r>
              <a:rPr lang="en-US" altLang="zh-CN" dirty="0"/>
              <a:t>) </a:t>
            </a:r>
            <a:r>
              <a:rPr lang="en-US" altLang="zh-CN" dirty="0">
                <a:sym typeface="Symbol" panose="05050102010706020507" pitchFamily="18" charset="2"/>
              </a:rPr>
              <a:t></a:t>
            </a:r>
            <a:r>
              <a:rPr lang="en-US" altLang="zh-CN" dirty="0"/>
              <a:t> </a:t>
            </a:r>
            <a:r>
              <a:rPr lang="en-US" altLang="zh-CN" i="1" dirty="0"/>
              <a:t>f</a:t>
            </a:r>
            <a:r>
              <a:rPr lang="en-US" altLang="zh-CN" dirty="0"/>
              <a:t>(</a:t>
            </a:r>
            <a:r>
              <a:rPr lang="en-US" altLang="zh-CN" i="1" dirty="0"/>
              <a:t>n</a:t>
            </a:r>
            <a:r>
              <a:rPr lang="en-US" altLang="zh-CN" dirty="0"/>
              <a:t>) </a:t>
            </a:r>
          </a:p>
          <a:p>
            <a:pPr lvl="1" eaLnBrk="1" hangingPunct="1"/>
            <a:r>
              <a:rPr lang="zh-CN" altLang="en-US" dirty="0"/>
              <a:t>单调递减：若</a:t>
            </a:r>
            <a:r>
              <a:rPr lang="en-US" altLang="zh-CN" i="1" dirty="0"/>
              <a:t>m</a:t>
            </a:r>
            <a:r>
              <a:rPr lang="en-US" altLang="zh-CN" dirty="0"/>
              <a:t> </a:t>
            </a:r>
            <a:r>
              <a:rPr lang="en-US" altLang="zh-CN" dirty="0">
                <a:sym typeface="Symbol" panose="05050102010706020507" pitchFamily="18" charset="2"/>
              </a:rPr>
              <a:t></a:t>
            </a:r>
            <a:r>
              <a:rPr lang="en-US" altLang="zh-CN" dirty="0"/>
              <a:t> </a:t>
            </a:r>
            <a:r>
              <a:rPr lang="en-US" altLang="zh-CN" i="1" dirty="0"/>
              <a:t>n</a:t>
            </a:r>
            <a:r>
              <a:rPr lang="zh-CN" altLang="en-US" dirty="0"/>
              <a:t>蕴含</a:t>
            </a:r>
            <a:r>
              <a:rPr lang="en-US" altLang="zh-CN" i="1" dirty="0"/>
              <a:t>f</a:t>
            </a:r>
            <a:r>
              <a:rPr lang="en-US" altLang="zh-CN" dirty="0"/>
              <a:t>(</a:t>
            </a:r>
            <a:r>
              <a:rPr lang="en-US" altLang="zh-CN" i="1" dirty="0"/>
              <a:t>m</a:t>
            </a:r>
            <a:r>
              <a:rPr lang="en-US" altLang="zh-CN" dirty="0"/>
              <a:t>) </a:t>
            </a:r>
            <a:r>
              <a:rPr lang="en-US" altLang="zh-CN" dirty="0">
                <a:sym typeface="Symbol" panose="05050102010706020507" pitchFamily="18" charset="2"/>
              </a:rPr>
              <a:t> </a:t>
            </a:r>
            <a:r>
              <a:rPr lang="en-US" altLang="zh-CN" i="1" dirty="0"/>
              <a:t>f</a:t>
            </a:r>
            <a:r>
              <a:rPr lang="en-US" altLang="zh-CN" dirty="0"/>
              <a:t>(</a:t>
            </a:r>
            <a:r>
              <a:rPr lang="en-US" altLang="zh-CN" i="1" dirty="0"/>
              <a:t>n</a:t>
            </a:r>
            <a:r>
              <a:rPr lang="en-US" altLang="zh-CN" dirty="0"/>
              <a:t>) </a:t>
            </a:r>
          </a:p>
          <a:p>
            <a:pPr lvl="1" eaLnBrk="1" hangingPunct="1"/>
            <a:r>
              <a:rPr lang="zh-CN" altLang="en-US" dirty="0"/>
              <a:t>严格递增：若</a:t>
            </a:r>
            <a:r>
              <a:rPr lang="en-US" altLang="zh-CN" i="1" dirty="0"/>
              <a:t>m </a:t>
            </a:r>
            <a:r>
              <a:rPr lang="en-US" altLang="zh-CN" dirty="0"/>
              <a:t>&lt;</a:t>
            </a:r>
            <a:r>
              <a:rPr lang="en-US" altLang="zh-CN" i="1" dirty="0"/>
              <a:t> n</a:t>
            </a:r>
            <a:r>
              <a:rPr lang="zh-CN" altLang="en-US" dirty="0"/>
              <a:t>蕴含</a:t>
            </a:r>
            <a:r>
              <a:rPr lang="en-US" altLang="zh-CN" i="1" dirty="0"/>
              <a:t>f</a:t>
            </a:r>
            <a:r>
              <a:rPr lang="en-US" altLang="zh-CN" dirty="0"/>
              <a:t>(</a:t>
            </a:r>
            <a:r>
              <a:rPr lang="en-US" altLang="zh-CN" i="1" dirty="0"/>
              <a:t>m</a:t>
            </a:r>
            <a:r>
              <a:rPr lang="en-US" altLang="zh-CN" dirty="0"/>
              <a:t>) &lt; </a:t>
            </a:r>
            <a:r>
              <a:rPr lang="en-US" altLang="zh-CN" i="1" dirty="0"/>
              <a:t>f</a:t>
            </a:r>
            <a:r>
              <a:rPr lang="en-US" altLang="zh-CN" dirty="0"/>
              <a:t>(</a:t>
            </a:r>
            <a:r>
              <a:rPr lang="en-US" altLang="zh-CN" i="1" dirty="0"/>
              <a:t>n</a:t>
            </a:r>
            <a:r>
              <a:rPr lang="en-US" altLang="zh-CN" dirty="0"/>
              <a:t>) </a:t>
            </a:r>
          </a:p>
          <a:p>
            <a:pPr lvl="1" eaLnBrk="1" hangingPunct="1"/>
            <a:r>
              <a:rPr lang="zh-CN" altLang="en-US" dirty="0"/>
              <a:t>严格递减：若</a:t>
            </a:r>
            <a:r>
              <a:rPr lang="en-US" altLang="zh-CN" i="1" dirty="0"/>
              <a:t>m </a:t>
            </a:r>
            <a:r>
              <a:rPr lang="en-US" altLang="zh-CN" dirty="0"/>
              <a:t>&lt;</a:t>
            </a:r>
            <a:r>
              <a:rPr lang="en-US" altLang="zh-CN" i="1" dirty="0"/>
              <a:t> n</a:t>
            </a:r>
            <a:r>
              <a:rPr lang="zh-CN" altLang="en-US" dirty="0"/>
              <a:t>蕴含</a:t>
            </a:r>
            <a:r>
              <a:rPr lang="en-US" altLang="zh-CN" i="1" dirty="0"/>
              <a:t>f</a:t>
            </a:r>
            <a:r>
              <a:rPr lang="en-US" altLang="zh-CN" dirty="0"/>
              <a:t>(</a:t>
            </a:r>
            <a:r>
              <a:rPr lang="en-US" altLang="zh-CN" i="1" dirty="0"/>
              <a:t>m</a:t>
            </a:r>
            <a:r>
              <a:rPr lang="en-US" altLang="zh-CN" dirty="0"/>
              <a:t>) &gt; </a:t>
            </a:r>
            <a:r>
              <a:rPr lang="en-US" altLang="zh-CN" i="1" dirty="0"/>
              <a:t>f</a:t>
            </a:r>
            <a:r>
              <a:rPr lang="en-US" altLang="zh-CN" dirty="0"/>
              <a:t>(</a:t>
            </a:r>
            <a:r>
              <a:rPr lang="en-US" altLang="zh-CN" i="1" dirty="0"/>
              <a:t>n</a:t>
            </a:r>
            <a:r>
              <a:rPr lang="en-US" altLang="zh-CN" dirty="0"/>
              <a:t>) </a:t>
            </a:r>
          </a:p>
        </p:txBody>
      </p:sp>
    </p:spTree>
    <p:extLst>
      <p:ext uri="{BB962C8B-B14F-4D97-AF65-F5344CB8AC3E}">
        <p14:creationId xmlns:p14="http://schemas.microsoft.com/office/powerpoint/2010/main" val="420157013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1" name="Rectangle 2"/>
          <p:cNvSpPr>
            <a:spLocks noGrp="1" noChangeArrowheads="1"/>
          </p:cNvSpPr>
          <p:nvPr>
            <p:ph type="title"/>
          </p:nvPr>
        </p:nvSpPr>
        <p:spPr>
          <a:xfrm>
            <a:off x="381000" y="0"/>
            <a:ext cx="8229600" cy="954088"/>
          </a:xfrm>
        </p:spPr>
        <p:txBody>
          <a:bodyPr/>
          <a:lstStyle/>
          <a:p>
            <a:pPr eaLnBrk="1" hangingPunct="1"/>
            <a:r>
              <a:rPr lang="en-US" altLang="zh-CN" dirty="0"/>
              <a:t>1.3 </a:t>
            </a:r>
            <a:r>
              <a:rPr lang="zh-CN" altLang="en-US" dirty="0"/>
              <a:t>渐近记号 </a:t>
            </a:r>
            <a:r>
              <a:rPr lang="en-US" altLang="zh-CN" dirty="0"/>
              <a:t>— </a:t>
            </a:r>
            <a:r>
              <a:rPr lang="zh-CN" altLang="en-US" dirty="0">
                <a:sym typeface="Symbol" panose="05050102010706020507" pitchFamily="18" charset="2"/>
              </a:rPr>
              <a:t>性质 </a:t>
            </a:r>
            <a:r>
              <a:rPr lang="en-US" altLang="zh-CN" dirty="0"/>
              <a:t>(4)</a:t>
            </a:r>
            <a:endParaRPr lang="zh-CN" altLang="en-US" dirty="0"/>
          </a:p>
        </p:txBody>
      </p:sp>
      <p:sp>
        <p:nvSpPr>
          <p:cNvPr id="14342" name="Rectangle 3"/>
          <p:cNvSpPr>
            <a:spLocks noGrp="1" noChangeArrowheads="1"/>
          </p:cNvSpPr>
          <p:nvPr>
            <p:ph idx="1"/>
          </p:nvPr>
        </p:nvSpPr>
        <p:spPr>
          <a:xfrm>
            <a:off x="468313" y="1444764"/>
            <a:ext cx="8496300" cy="4530725"/>
          </a:xfrm>
          <a:prstGeom prst="rect">
            <a:avLst/>
          </a:prstGeom>
        </p:spPr>
        <p:txBody>
          <a:bodyPr/>
          <a:lstStyle/>
          <a:p>
            <a:pPr eaLnBrk="1" hangingPunct="1">
              <a:lnSpc>
                <a:spcPct val="120000"/>
              </a:lnSpc>
              <a:spcBef>
                <a:spcPts val="600"/>
              </a:spcBef>
            </a:pPr>
            <a:r>
              <a:rPr lang="zh-CN" altLang="en-US" dirty="0"/>
              <a:t>定理 如果</a:t>
            </a:r>
            <a:r>
              <a:rPr lang="en-US" altLang="zh-CN" i="1" dirty="0"/>
              <a:t>t</a:t>
            </a:r>
            <a:r>
              <a:rPr lang="en-US" altLang="zh-CN" baseline="-25000" dirty="0"/>
              <a:t>1</a:t>
            </a:r>
            <a:r>
              <a:rPr lang="en-US" altLang="zh-CN" dirty="0"/>
              <a:t>(</a:t>
            </a:r>
            <a:r>
              <a:rPr lang="en-US" altLang="zh-CN" i="1" dirty="0"/>
              <a:t>n</a:t>
            </a:r>
            <a:r>
              <a:rPr lang="en-US" altLang="zh-CN" dirty="0"/>
              <a:t>)</a:t>
            </a:r>
            <a:r>
              <a:rPr lang="en-US" altLang="zh-CN" i="1" dirty="0"/>
              <a:t> </a:t>
            </a:r>
            <a:r>
              <a:rPr lang="en-US" altLang="en-US" dirty="0"/>
              <a:t>∈</a:t>
            </a:r>
            <a:r>
              <a:rPr lang="en-US" altLang="zh-CN" i="1" dirty="0"/>
              <a:t>O</a:t>
            </a:r>
            <a:r>
              <a:rPr lang="en-US" altLang="zh-CN" dirty="0"/>
              <a:t>(</a:t>
            </a:r>
            <a:r>
              <a:rPr lang="en-US" altLang="zh-CN" i="1" dirty="0"/>
              <a:t>g</a:t>
            </a:r>
            <a:r>
              <a:rPr lang="en-US" altLang="zh-CN" baseline="-25000" dirty="0"/>
              <a:t>1</a:t>
            </a:r>
            <a:r>
              <a:rPr lang="en-US" altLang="zh-CN" dirty="0"/>
              <a:t>(</a:t>
            </a:r>
            <a:r>
              <a:rPr lang="en-US" altLang="zh-CN" i="1" dirty="0"/>
              <a:t>n</a:t>
            </a:r>
            <a:r>
              <a:rPr lang="en-US" altLang="zh-CN" dirty="0"/>
              <a:t>))</a:t>
            </a:r>
            <a:r>
              <a:rPr lang="zh-CN" altLang="en-US" dirty="0"/>
              <a:t>并且</a:t>
            </a:r>
            <a:r>
              <a:rPr lang="en-US" altLang="zh-CN" i="1" dirty="0"/>
              <a:t>t</a:t>
            </a:r>
            <a:r>
              <a:rPr lang="en-US" altLang="zh-CN" baseline="-25000" dirty="0"/>
              <a:t>2</a:t>
            </a:r>
            <a:r>
              <a:rPr lang="en-US" altLang="zh-CN" dirty="0"/>
              <a:t>(</a:t>
            </a:r>
            <a:r>
              <a:rPr lang="en-US" altLang="zh-CN" i="1" dirty="0"/>
              <a:t>n</a:t>
            </a:r>
            <a:r>
              <a:rPr lang="en-US" altLang="zh-CN" dirty="0"/>
              <a:t>)</a:t>
            </a:r>
            <a:r>
              <a:rPr lang="en-US" altLang="zh-CN" i="1" dirty="0"/>
              <a:t> </a:t>
            </a:r>
            <a:r>
              <a:rPr lang="en-US" altLang="en-US" dirty="0"/>
              <a:t>∈</a:t>
            </a:r>
            <a:r>
              <a:rPr lang="en-US" altLang="zh-CN" i="1" dirty="0"/>
              <a:t>O</a:t>
            </a:r>
            <a:r>
              <a:rPr lang="en-US" altLang="zh-CN" dirty="0"/>
              <a:t>(</a:t>
            </a:r>
            <a:r>
              <a:rPr lang="en-US" altLang="zh-CN" i="1" dirty="0"/>
              <a:t>g</a:t>
            </a:r>
            <a:r>
              <a:rPr lang="en-US" altLang="zh-CN" baseline="-25000" dirty="0"/>
              <a:t>2</a:t>
            </a:r>
            <a:r>
              <a:rPr lang="en-US" altLang="zh-CN" dirty="0"/>
              <a:t>(</a:t>
            </a:r>
            <a:r>
              <a:rPr lang="en-US" altLang="zh-CN" i="1" dirty="0"/>
              <a:t>n</a:t>
            </a:r>
            <a:r>
              <a:rPr lang="en-US" altLang="zh-CN" dirty="0"/>
              <a:t>))</a:t>
            </a:r>
            <a:r>
              <a:rPr lang="zh-CN" altLang="en-US" dirty="0"/>
              <a:t>，则</a:t>
            </a:r>
          </a:p>
          <a:p>
            <a:pPr eaLnBrk="1" hangingPunct="1">
              <a:lnSpc>
                <a:spcPct val="120000"/>
              </a:lnSpc>
              <a:spcBef>
                <a:spcPts val="600"/>
              </a:spcBef>
              <a:buFont typeface="Wingdings" panose="05000000000000000000" pitchFamily="2" charset="2"/>
              <a:buNone/>
            </a:pPr>
            <a:r>
              <a:rPr lang="zh-CN" altLang="en-US" i="1" dirty="0">
                <a:solidFill>
                  <a:srgbClr val="FF0000"/>
                </a:solidFill>
              </a:rPr>
              <a:t>        </a:t>
            </a:r>
            <a:r>
              <a:rPr lang="en-US" altLang="zh-CN" b="1" i="1" dirty="0">
                <a:solidFill>
                  <a:srgbClr val="FF0000"/>
                </a:solidFill>
              </a:rPr>
              <a:t>t</a:t>
            </a:r>
            <a:r>
              <a:rPr lang="en-US" altLang="zh-CN" b="1" baseline="-25000" dirty="0">
                <a:solidFill>
                  <a:srgbClr val="FF0000"/>
                </a:solidFill>
              </a:rPr>
              <a:t>1</a:t>
            </a:r>
            <a:r>
              <a:rPr lang="en-US" altLang="zh-CN" b="1" dirty="0">
                <a:solidFill>
                  <a:srgbClr val="FF0000"/>
                </a:solidFill>
              </a:rPr>
              <a:t>(</a:t>
            </a:r>
            <a:r>
              <a:rPr lang="en-US" altLang="zh-CN" b="1" i="1" dirty="0">
                <a:solidFill>
                  <a:srgbClr val="FF0000"/>
                </a:solidFill>
              </a:rPr>
              <a:t>n</a:t>
            </a:r>
            <a:r>
              <a:rPr lang="en-US" altLang="zh-CN" b="1" dirty="0">
                <a:solidFill>
                  <a:srgbClr val="FF0000"/>
                </a:solidFill>
              </a:rPr>
              <a:t>) </a:t>
            </a:r>
            <a:r>
              <a:rPr lang="en-US" altLang="zh-CN" b="1" i="1" dirty="0">
                <a:solidFill>
                  <a:srgbClr val="FF0000"/>
                </a:solidFill>
              </a:rPr>
              <a:t>+ t</a:t>
            </a:r>
            <a:r>
              <a:rPr lang="en-US" altLang="zh-CN" b="1" baseline="-25000" dirty="0">
                <a:solidFill>
                  <a:srgbClr val="FF0000"/>
                </a:solidFill>
              </a:rPr>
              <a:t>2</a:t>
            </a:r>
            <a:r>
              <a:rPr lang="en-US" altLang="zh-CN" b="1" dirty="0">
                <a:solidFill>
                  <a:srgbClr val="FF0000"/>
                </a:solidFill>
              </a:rPr>
              <a:t>(</a:t>
            </a:r>
            <a:r>
              <a:rPr lang="en-US" altLang="zh-CN" b="1" i="1" dirty="0">
                <a:solidFill>
                  <a:srgbClr val="FF0000"/>
                </a:solidFill>
              </a:rPr>
              <a:t>n</a:t>
            </a:r>
            <a:r>
              <a:rPr lang="en-US" altLang="zh-CN" b="1" dirty="0">
                <a:solidFill>
                  <a:srgbClr val="FF0000"/>
                </a:solidFill>
              </a:rPr>
              <a:t>)</a:t>
            </a:r>
            <a:r>
              <a:rPr lang="en-US" altLang="zh-CN" b="1" i="1" dirty="0">
                <a:solidFill>
                  <a:srgbClr val="FF0000"/>
                </a:solidFill>
              </a:rPr>
              <a:t> </a:t>
            </a:r>
            <a:r>
              <a:rPr lang="en-US" altLang="en-US" b="1" i="1" dirty="0">
                <a:solidFill>
                  <a:srgbClr val="FF0000"/>
                </a:solidFill>
              </a:rPr>
              <a:t>∈ </a:t>
            </a:r>
            <a:r>
              <a:rPr lang="en-US" altLang="zh-CN" b="1" i="1" dirty="0">
                <a:solidFill>
                  <a:srgbClr val="FF0000"/>
                </a:solidFill>
              </a:rPr>
              <a:t>O</a:t>
            </a:r>
            <a:r>
              <a:rPr lang="en-US" altLang="zh-CN" b="1" dirty="0">
                <a:solidFill>
                  <a:srgbClr val="FF0000"/>
                </a:solidFill>
              </a:rPr>
              <a:t>(</a:t>
            </a:r>
            <a:r>
              <a:rPr lang="en-US" altLang="zh-CN" b="1" i="1" dirty="0">
                <a:solidFill>
                  <a:srgbClr val="FF0000"/>
                </a:solidFill>
              </a:rPr>
              <a:t>max</a:t>
            </a:r>
            <a:r>
              <a:rPr lang="en-US" altLang="zh-CN" b="1" dirty="0">
                <a:solidFill>
                  <a:srgbClr val="FF0000"/>
                </a:solidFill>
              </a:rPr>
              <a:t>{(</a:t>
            </a:r>
            <a:r>
              <a:rPr lang="en-US" altLang="zh-CN" b="1" i="1" dirty="0">
                <a:solidFill>
                  <a:srgbClr val="FF0000"/>
                </a:solidFill>
              </a:rPr>
              <a:t>g</a:t>
            </a:r>
            <a:r>
              <a:rPr lang="en-US" altLang="zh-CN" b="1" baseline="-25000" dirty="0">
                <a:solidFill>
                  <a:srgbClr val="FF0000"/>
                </a:solidFill>
              </a:rPr>
              <a:t>1</a:t>
            </a:r>
            <a:r>
              <a:rPr lang="en-US" altLang="zh-CN" b="1" dirty="0">
                <a:solidFill>
                  <a:srgbClr val="FF0000"/>
                </a:solidFill>
              </a:rPr>
              <a:t>(</a:t>
            </a:r>
            <a:r>
              <a:rPr lang="en-US" altLang="zh-CN" b="1" i="1" dirty="0">
                <a:solidFill>
                  <a:srgbClr val="FF0000"/>
                </a:solidFill>
              </a:rPr>
              <a:t>n</a:t>
            </a:r>
            <a:r>
              <a:rPr lang="en-US" altLang="zh-CN" b="1" dirty="0">
                <a:solidFill>
                  <a:srgbClr val="FF0000"/>
                </a:solidFill>
              </a:rPr>
              <a:t>)</a:t>
            </a:r>
            <a:r>
              <a:rPr lang="en-US" altLang="zh-CN" b="1" i="1" dirty="0">
                <a:solidFill>
                  <a:srgbClr val="FF0000"/>
                </a:solidFill>
              </a:rPr>
              <a:t>, g</a:t>
            </a:r>
            <a:r>
              <a:rPr lang="en-US" altLang="zh-CN" b="1" baseline="-25000" dirty="0">
                <a:solidFill>
                  <a:srgbClr val="FF0000"/>
                </a:solidFill>
              </a:rPr>
              <a:t>2</a:t>
            </a:r>
            <a:r>
              <a:rPr lang="en-US" altLang="zh-CN" b="1" dirty="0">
                <a:solidFill>
                  <a:srgbClr val="FF0000"/>
                </a:solidFill>
              </a:rPr>
              <a:t>(</a:t>
            </a:r>
            <a:r>
              <a:rPr lang="en-US" altLang="zh-CN" b="1" i="1" dirty="0">
                <a:solidFill>
                  <a:srgbClr val="FF0000"/>
                </a:solidFill>
              </a:rPr>
              <a:t>n</a:t>
            </a:r>
            <a:r>
              <a:rPr lang="en-US" altLang="zh-CN" b="1" dirty="0">
                <a:solidFill>
                  <a:srgbClr val="FF0000"/>
                </a:solidFill>
              </a:rPr>
              <a:t>)})</a:t>
            </a:r>
            <a:endParaRPr lang="en-US" altLang="zh-CN" b="1" dirty="0"/>
          </a:p>
          <a:p>
            <a:pPr eaLnBrk="1" hangingPunct="1">
              <a:lnSpc>
                <a:spcPct val="120000"/>
              </a:lnSpc>
              <a:spcBef>
                <a:spcPts val="600"/>
              </a:spcBef>
            </a:pPr>
            <a:r>
              <a:rPr lang="zh-CN" altLang="en-US" dirty="0"/>
              <a:t>对于符号</a:t>
            </a:r>
            <a:r>
              <a:rPr lang="en-US" altLang="zh-CN" dirty="0"/>
              <a:t>Ω</a:t>
            </a:r>
            <a:r>
              <a:rPr lang="zh-CN" altLang="en-US" dirty="0"/>
              <a:t>和</a:t>
            </a:r>
            <a:r>
              <a:rPr lang="en-US" altLang="zh-CN" dirty="0"/>
              <a:t>Θ</a:t>
            </a:r>
            <a:r>
              <a:rPr lang="zh-CN" altLang="en-US" dirty="0"/>
              <a:t>，该定理也成立。</a:t>
            </a:r>
          </a:p>
          <a:p>
            <a:pPr eaLnBrk="1" hangingPunct="1">
              <a:lnSpc>
                <a:spcPct val="120000"/>
              </a:lnSpc>
              <a:spcBef>
                <a:spcPts val="600"/>
              </a:spcBef>
            </a:pPr>
            <a:r>
              <a:rPr lang="zh-CN" altLang="en-US" dirty="0"/>
              <a:t>该定理表明：</a:t>
            </a:r>
            <a:r>
              <a:rPr lang="zh-CN" altLang="en-US" b="1" dirty="0">
                <a:solidFill>
                  <a:srgbClr val="0000CC"/>
                </a:solidFill>
                <a:latin typeface="宋体" panose="02010600030101010101" pitchFamily="2" charset="-122"/>
                <a:ea typeface="宋体" panose="02010600030101010101" pitchFamily="2" charset="-122"/>
              </a:rPr>
              <a:t>当算法由两个连续执行部分组成时，该算法的整体效率由具有较大增长次数的那部分所决定，即效率较差的部分决定</a:t>
            </a:r>
          </a:p>
        </p:txBody>
      </p:sp>
      <p:sp>
        <p:nvSpPr>
          <p:cNvPr id="14345" name="Text Box 9"/>
          <p:cNvSpPr txBox="1">
            <a:spLocks noChangeArrowheads="1"/>
          </p:cNvSpPr>
          <p:nvPr/>
        </p:nvSpPr>
        <p:spPr bwMode="auto">
          <a:xfrm>
            <a:off x="533400" y="4724400"/>
            <a:ext cx="7993062" cy="1160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eaLnBrk="0" hangingPunct="0">
              <a:spcBef>
                <a:spcPct val="50000"/>
              </a:spcBef>
            </a:pPr>
            <a:r>
              <a:rPr kumimoji="1" lang="zh-CN" altLang="en-US" sz="2800" u="none" dirty="0">
                <a:solidFill>
                  <a:schemeClr val="tx2"/>
                </a:solidFill>
                <a:latin typeface="Times New Roman" panose="02020603050405020304" pitchFamily="18" charset="0"/>
              </a:rPr>
              <a:t>例子： </a:t>
            </a:r>
            <a:r>
              <a:rPr kumimoji="1" lang="en-US" altLang="zh-CN" sz="2800" u="none" dirty="0">
                <a:latin typeface="Times New Roman" panose="02020603050405020304" pitchFamily="18" charset="0"/>
              </a:rPr>
              <a:t>0.5(</a:t>
            </a:r>
            <a:r>
              <a:rPr kumimoji="1" lang="en-US" altLang="zh-CN" sz="2800" i="1" u="none" dirty="0">
                <a:latin typeface="Times New Roman" panose="02020603050405020304" pitchFamily="18" charset="0"/>
              </a:rPr>
              <a:t>n</a:t>
            </a:r>
            <a:r>
              <a:rPr kumimoji="1" lang="en-US" altLang="zh-CN" sz="2800" u="none" dirty="0">
                <a:latin typeface="Times New Roman" panose="02020603050405020304" pitchFamily="18" charset="0"/>
              </a:rPr>
              <a:t>(</a:t>
            </a:r>
            <a:r>
              <a:rPr kumimoji="1" lang="en-US" altLang="zh-CN" sz="2800" i="1" u="none" dirty="0">
                <a:latin typeface="Times New Roman" panose="02020603050405020304" pitchFamily="18" charset="0"/>
              </a:rPr>
              <a:t>n</a:t>
            </a:r>
            <a:r>
              <a:rPr kumimoji="1" lang="en-US" altLang="zh-CN" sz="2800" u="none" dirty="0">
                <a:latin typeface="Times New Roman" panose="02020603050405020304" pitchFamily="18" charset="0"/>
              </a:rPr>
              <a:t>-1)) ∈O(</a:t>
            </a:r>
            <a:r>
              <a:rPr kumimoji="1" lang="en-US" altLang="zh-CN" sz="2800" i="1" u="none" dirty="0">
                <a:latin typeface="Times New Roman" panose="02020603050405020304" pitchFamily="18" charset="0"/>
              </a:rPr>
              <a:t>n</a:t>
            </a:r>
            <a:r>
              <a:rPr kumimoji="1" lang="en-US" altLang="zh-CN" sz="2800" u="none" baseline="30000" dirty="0">
                <a:latin typeface="Times New Roman" panose="02020603050405020304" pitchFamily="18" charset="0"/>
              </a:rPr>
              <a:t>2</a:t>
            </a:r>
            <a:r>
              <a:rPr kumimoji="1" lang="en-US" altLang="zh-CN" sz="2800" u="none" dirty="0">
                <a:latin typeface="Times New Roman" panose="02020603050405020304" pitchFamily="18" charset="0"/>
              </a:rPr>
              <a:t>)</a:t>
            </a:r>
            <a:r>
              <a:rPr kumimoji="1" lang="zh-CN" altLang="en-US" sz="2800" u="none" dirty="0">
                <a:latin typeface="Times New Roman" panose="02020603050405020304" pitchFamily="18" charset="0"/>
              </a:rPr>
              <a:t>；</a:t>
            </a:r>
          </a:p>
          <a:p>
            <a:pPr eaLnBrk="0" hangingPunct="0">
              <a:spcBef>
                <a:spcPct val="50000"/>
              </a:spcBef>
            </a:pPr>
            <a:r>
              <a:rPr kumimoji="1" lang="en-US" altLang="zh-CN" sz="2800" u="none" dirty="0">
                <a:latin typeface="Times New Roman" panose="02020603050405020304" pitchFamily="18" charset="0"/>
              </a:rPr>
              <a:t>             0.5(</a:t>
            </a:r>
            <a:r>
              <a:rPr kumimoji="1" lang="en-US" altLang="zh-CN" sz="2800" i="1" u="none" dirty="0">
                <a:latin typeface="Times New Roman" panose="02020603050405020304" pitchFamily="18" charset="0"/>
              </a:rPr>
              <a:t>n</a:t>
            </a:r>
            <a:r>
              <a:rPr kumimoji="1" lang="en-US" altLang="zh-CN" sz="2800" u="none" dirty="0">
                <a:latin typeface="Times New Roman" panose="02020603050405020304" pitchFamily="18" charset="0"/>
              </a:rPr>
              <a:t>(</a:t>
            </a:r>
            <a:r>
              <a:rPr kumimoji="1" lang="en-US" altLang="zh-CN" sz="2800" i="1" u="none" dirty="0">
                <a:latin typeface="Times New Roman" panose="02020603050405020304" pitchFamily="18" charset="0"/>
              </a:rPr>
              <a:t>n</a:t>
            </a:r>
            <a:r>
              <a:rPr kumimoji="1" lang="en-US" altLang="zh-CN" sz="2800" u="none" dirty="0">
                <a:latin typeface="Times New Roman" panose="02020603050405020304" pitchFamily="18" charset="0"/>
              </a:rPr>
              <a:t>-1)) = 0.5</a:t>
            </a:r>
            <a:r>
              <a:rPr kumimoji="1" lang="en-US" altLang="zh-CN" sz="2800" i="1" u="none" dirty="0">
                <a:latin typeface="Times New Roman" panose="02020603050405020304" pitchFamily="18" charset="0"/>
              </a:rPr>
              <a:t>n</a:t>
            </a:r>
            <a:r>
              <a:rPr kumimoji="1" lang="en-US" altLang="zh-CN" sz="2800" u="none" baseline="30000" dirty="0">
                <a:latin typeface="Times New Roman" panose="02020603050405020304" pitchFamily="18" charset="0"/>
              </a:rPr>
              <a:t>2 </a:t>
            </a:r>
            <a:r>
              <a:rPr kumimoji="1" lang="en-US" altLang="zh-CN" sz="2800" u="none" dirty="0">
                <a:latin typeface="Times New Roman" panose="02020603050405020304" pitchFamily="18" charset="0"/>
              </a:rPr>
              <a:t>- 0.5</a:t>
            </a:r>
            <a:r>
              <a:rPr kumimoji="1" lang="en-US" altLang="zh-CN" sz="2800" i="1" u="none" dirty="0">
                <a:latin typeface="Times New Roman" panose="02020603050405020304" pitchFamily="18" charset="0"/>
              </a:rPr>
              <a:t>n</a:t>
            </a:r>
            <a:r>
              <a:rPr kumimoji="1" lang="zh-CN" altLang="en-US" sz="2800" u="none" dirty="0">
                <a:latin typeface="Times New Roman" panose="02020603050405020304" pitchFamily="18" charset="0"/>
              </a:rPr>
              <a:t>；</a:t>
            </a:r>
            <a:r>
              <a:rPr kumimoji="1" lang="en-US" altLang="zh-CN" sz="2800" u="none" dirty="0">
                <a:latin typeface="Times New Roman" panose="02020603050405020304" pitchFamily="18" charset="0"/>
              </a:rPr>
              <a:t>0.5</a:t>
            </a:r>
            <a:r>
              <a:rPr kumimoji="1" lang="en-US" altLang="zh-CN" sz="2800" i="1" u="none" dirty="0">
                <a:latin typeface="Times New Roman" panose="02020603050405020304" pitchFamily="18" charset="0"/>
              </a:rPr>
              <a:t>n</a:t>
            </a:r>
            <a:r>
              <a:rPr kumimoji="1" lang="en-US" altLang="zh-CN" sz="2800" u="none" baseline="30000" dirty="0">
                <a:latin typeface="Times New Roman" panose="02020603050405020304" pitchFamily="18" charset="0"/>
              </a:rPr>
              <a:t>2</a:t>
            </a:r>
            <a:r>
              <a:rPr kumimoji="1" lang="en-US" altLang="zh-CN" sz="2800" u="none" dirty="0">
                <a:latin typeface="Times New Roman" panose="02020603050405020304" pitchFamily="18" charset="0"/>
              </a:rPr>
              <a:t> ∈O(</a:t>
            </a:r>
            <a:r>
              <a:rPr kumimoji="1" lang="en-US" altLang="zh-CN" sz="2800" i="1" u="none" dirty="0">
                <a:latin typeface="Times New Roman" panose="02020603050405020304" pitchFamily="18" charset="0"/>
              </a:rPr>
              <a:t>n</a:t>
            </a:r>
            <a:r>
              <a:rPr kumimoji="1" lang="en-US" altLang="zh-CN" sz="2800" u="none" baseline="30000" dirty="0">
                <a:latin typeface="Times New Roman" panose="02020603050405020304" pitchFamily="18" charset="0"/>
              </a:rPr>
              <a:t>2</a:t>
            </a:r>
            <a:r>
              <a:rPr kumimoji="1" lang="en-US" altLang="zh-CN" sz="2800" u="none" dirty="0">
                <a:latin typeface="Times New Roman" panose="02020603050405020304" pitchFamily="18" charset="0"/>
              </a:rPr>
              <a:t>)</a:t>
            </a:r>
          </a:p>
        </p:txBody>
      </p:sp>
    </p:spTree>
    <p:extLst>
      <p:ext uri="{BB962C8B-B14F-4D97-AF65-F5344CB8AC3E}">
        <p14:creationId xmlns:p14="http://schemas.microsoft.com/office/powerpoint/2010/main" val="383814591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609600" y="152400"/>
            <a:ext cx="7772400" cy="685800"/>
          </a:xfrm>
        </p:spPr>
        <p:txBody>
          <a:bodyPr/>
          <a:lstStyle/>
          <a:p>
            <a:pPr eaLnBrk="1" hangingPunct="1"/>
            <a:r>
              <a:rPr lang="en-US" altLang="zh-CN" dirty="0"/>
              <a:t>1.3 </a:t>
            </a:r>
            <a:r>
              <a:rPr lang="zh-CN" altLang="en-US" dirty="0"/>
              <a:t>渐近记号 </a:t>
            </a:r>
            <a:r>
              <a:rPr lang="en-US" altLang="zh-CN" dirty="0"/>
              <a:t>— </a:t>
            </a:r>
            <a:r>
              <a:rPr lang="zh-CN" altLang="en-US" sz="3200" dirty="0"/>
              <a:t>常用函数 </a:t>
            </a:r>
            <a:r>
              <a:rPr lang="en-US" altLang="zh-CN" dirty="0"/>
              <a:t>(1)</a:t>
            </a:r>
            <a:endParaRPr lang="zh-CN" altLang="en-US" sz="3600" dirty="0">
              <a:sym typeface="Symbol" panose="05050102010706020507" pitchFamily="18" charset="2"/>
            </a:endParaRPr>
          </a:p>
        </p:txBody>
      </p:sp>
      <p:sp>
        <p:nvSpPr>
          <p:cNvPr id="24579" name="Rectangle 3"/>
          <p:cNvSpPr>
            <a:spLocks noGrp="1" noChangeArrowheads="1"/>
          </p:cNvSpPr>
          <p:nvPr>
            <p:ph idx="1"/>
          </p:nvPr>
        </p:nvSpPr>
        <p:spPr>
          <a:xfrm>
            <a:off x="381000" y="1371600"/>
            <a:ext cx="8534400" cy="5257800"/>
          </a:xfrm>
          <a:prstGeom prst="rect">
            <a:avLst/>
          </a:prstGeom>
        </p:spPr>
        <p:txBody>
          <a:bodyPr>
            <a:normAutofit/>
          </a:bodyPr>
          <a:lstStyle/>
          <a:p>
            <a:pPr marL="0" indent="0" eaLnBrk="1" hangingPunct="1">
              <a:lnSpc>
                <a:spcPct val="125000"/>
              </a:lnSpc>
              <a:spcBef>
                <a:spcPts val="600"/>
              </a:spcBef>
              <a:buNone/>
            </a:pPr>
            <a:r>
              <a:rPr lang="zh-CN" altLang="en-US" dirty="0">
                <a:solidFill>
                  <a:srgbClr val="0000CC"/>
                </a:solidFill>
                <a:latin typeface="黑体" panose="02010609060101010101" pitchFamily="49" charset="-122"/>
                <a:ea typeface="黑体" panose="02010609060101010101" pitchFamily="49" charset="-122"/>
              </a:rPr>
              <a:t>多项式：</a:t>
            </a:r>
          </a:p>
          <a:p>
            <a:pPr eaLnBrk="1" hangingPunct="1">
              <a:lnSpc>
                <a:spcPct val="120000"/>
              </a:lnSpc>
              <a:spcBef>
                <a:spcPts val="600"/>
              </a:spcBef>
            </a:pPr>
            <a:r>
              <a:rPr lang="zh-CN" altLang="en-US" sz="2400" dirty="0">
                <a:latin typeface="Times New Roman" panose="02020603050405020304" pitchFamily="18" charset="0"/>
                <a:ea typeface="宋体" panose="02010600030101010101" pitchFamily="2" charset="-122"/>
              </a:rPr>
              <a:t>给定一个非负整数</a:t>
            </a:r>
            <a:r>
              <a:rPr lang="en-US" altLang="zh-CN" sz="2400" i="1" dirty="0">
                <a:latin typeface="Times New Roman" panose="02020603050405020304" pitchFamily="18" charset="0"/>
                <a:ea typeface="宋体" panose="02010600030101010101" pitchFamily="2" charset="-122"/>
              </a:rPr>
              <a:t>d</a:t>
            </a:r>
            <a:r>
              <a:rPr lang="zh-CN" altLang="en-US" sz="2400" dirty="0">
                <a:latin typeface="Times New Roman" panose="02020603050405020304" pitchFamily="18" charset="0"/>
                <a:ea typeface="宋体" panose="02010600030101010101" pitchFamily="2" charset="-122"/>
              </a:rPr>
              <a:t>，</a:t>
            </a:r>
            <a:r>
              <a:rPr lang="en-US" altLang="zh-CN" sz="2400" i="1" dirty="0">
                <a:latin typeface="Times New Roman" panose="02020603050405020304" pitchFamily="18" charset="0"/>
                <a:ea typeface="宋体" panose="02010600030101010101" pitchFamily="2" charset="-122"/>
              </a:rPr>
              <a:t>n</a:t>
            </a:r>
            <a:r>
              <a:rPr lang="zh-CN" altLang="en-US" sz="2400" dirty="0">
                <a:latin typeface="Times New Roman" panose="02020603050405020304" pitchFamily="18" charset="0"/>
                <a:ea typeface="宋体" panose="02010600030101010101" pitchFamily="2" charset="-122"/>
              </a:rPr>
              <a:t>的</a:t>
            </a:r>
            <a:r>
              <a:rPr lang="en-US" altLang="zh-CN" sz="2400" i="1" dirty="0">
                <a:latin typeface="Times New Roman" panose="02020603050405020304" pitchFamily="18" charset="0"/>
                <a:ea typeface="宋体" panose="02010600030101010101" pitchFamily="2" charset="-122"/>
              </a:rPr>
              <a:t>d</a:t>
            </a:r>
            <a:r>
              <a:rPr lang="zh-CN" altLang="en-US" sz="2400" dirty="0">
                <a:latin typeface="Times New Roman" panose="02020603050405020304" pitchFamily="18" charset="0"/>
                <a:ea typeface="宋体" panose="02010600030101010101" pitchFamily="2" charset="-122"/>
              </a:rPr>
              <a:t>次多项式是具有如下形式的函数：</a:t>
            </a:r>
            <a:endParaRPr lang="en-US" altLang="zh-CN" sz="2400" dirty="0">
              <a:latin typeface="Times New Roman" panose="02020603050405020304" pitchFamily="18" charset="0"/>
              <a:ea typeface="宋体" panose="02010600030101010101" pitchFamily="2" charset="-122"/>
            </a:endParaRPr>
          </a:p>
          <a:p>
            <a:pPr eaLnBrk="1" hangingPunct="1">
              <a:lnSpc>
                <a:spcPct val="120000"/>
              </a:lnSpc>
              <a:spcBef>
                <a:spcPts val="600"/>
              </a:spcBef>
            </a:pPr>
            <a:endParaRPr lang="zh-CN" altLang="en-US" sz="2400" dirty="0">
              <a:latin typeface="Times New Roman" panose="02020603050405020304" pitchFamily="18" charset="0"/>
              <a:ea typeface="宋体" panose="02010600030101010101" pitchFamily="2" charset="-122"/>
            </a:endParaRPr>
          </a:p>
          <a:p>
            <a:pPr eaLnBrk="1" hangingPunct="1">
              <a:lnSpc>
                <a:spcPct val="120000"/>
              </a:lnSpc>
              <a:spcBef>
                <a:spcPts val="600"/>
              </a:spcBef>
              <a:buFont typeface="Wingdings" panose="05000000000000000000" pitchFamily="2" charset="2"/>
              <a:buNone/>
            </a:pPr>
            <a:r>
              <a:rPr lang="zh-CN" altLang="en-US" sz="2400" dirty="0">
                <a:latin typeface="Times New Roman" panose="02020603050405020304" pitchFamily="18" charset="0"/>
                <a:ea typeface="宋体" panose="02010600030101010101" pitchFamily="2" charset="-122"/>
              </a:rPr>
              <a:t>	</a:t>
            </a:r>
            <a:endParaRPr lang="en-US" altLang="zh-CN" sz="2400" dirty="0">
              <a:latin typeface="Times New Roman" panose="02020603050405020304" pitchFamily="18" charset="0"/>
              <a:ea typeface="宋体" panose="02010600030101010101" pitchFamily="2" charset="-122"/>
            </a:endParaRPr>
          </a:p>
          <a:p>
            <a:pPr eaLnBrk="1" hangingPunct="1">
              <a:lnSpc>
                <a:spcPct val="120000"/>
              </a:lnSpc>
              <a:spcBef>
                <a:spcPts val="600"/>
              </a:spcBef>
              <a:buFont typeface="Wingdings" panose="05000000000000000000" pitchFamily="2" charset="2"/>
              <a:buNone/>
            </a:pPr>
            <a:r>
              <a:rPr lang="en-US" altLang="zh-CN" sz="2400" dirty="0">
                <a:latin typeface="Times New Roman" panose="02020603050405020304" pitchFamily="18" charset="0"/>
                <a:ea typeface="宋体" panose="02010600030101010101" pitchFamily="2" charset="-122"/>
              </a:rPr>
              <a:t>    </a:t>
            </a:r>
            <a:r>
              <a:rPr lang="zh-CN" altLang="en-US" sz="2400" dirty="0">
                <a:latin typeface="Times New Roman" panose="02020603050405020304" pitchFamily="18" charset="0"/>
                <a:ea typeface="宋体" panose="02010600030101010101" pitchFamily="2" charset="-122"/>
              </a:rPr>
              <a:t>其中常量</a:t>
            </a:r>
            <a:r>
              <a:rPr lang="en-US" altLang="zh-CN" sz="2400" i="1" dirty="0" err="1">
                <a:latin typeface="Times New Roman" panose="02020603050405020304" pitchFamily="18" charset="0"/>
                <a:ea typeface="宋体" panose="02010600030101010101" pitchFamily="2" charset="-122"/>
              </a:rPr>
              <a:t>a</a:t>
            </a:r>
            <a:r>
              <a:rPr lang="en-US" altLang="zh-CN" sz="2400" i="1" baseline="-25000" dirty="0" err="1">
                <a:latin typeface="Times New Roman" panose="02020603050405020304" pitchFamily="18" charset="0"/>
                <a:ea typeface="宋体" panose="02010600030101010101" pitchFamily="2" charset="-122"/>
              </a:rPr>
              <a:t>i</a:t>
            </a:r>
            <a:r>
              <a:rPr lang="zh-CN" altLang="en-US" sz="2400" dirty="0">
                <a:latin typeface="Times New Roman" panose="02020603050405020304" pitchFamily="18" charset="0"/>
                <a:ea typeface="宋体" panose="02010600030101010101" pitchFamily="2" charset="-122"/>
              </a:rPr>
              <a:t>是多项式的系数且</a:t>
            </a:r>
            <a:r>
              <a:rPr lang="en-US" altLang="zh-CN" sz="2400" i="1" dirty="0">
                <a:latin typeface="Times New Roman" panose="02020603050405020304" pitchFamily="18" charset="0"/>
                <a:ea typeface="宋体" panose="02010600030101010101" pitchFamily="2" charset="-122"/>
              </a:rPr>
              <a:t>a</a:t>
            </a:r>
            <a:r>
              <a:rPr lang="en-US" altLang="zh-CN" sz="2400" i="1" baseline="-25000" dirty="0">
                <a:latin typeface="Times New Roman" panose="02020603050405020304" pitchFamily="18" charset="0"/>
                <a:ea typeface="宋体" panose="02010600030101010101" pitchFamily="2" charset="-122"/>
              </a:rPr>
              <a:t>d</a:t>
            </a:r>
            <a:r>
              <a:rPr lang="en-US" altLang="zh-CN" sz="2400" baseline="-25000" dirty="0">
                <a:latin typeface="Times New Roman" panose="02020603050405020304" pitchFamily="18" charset="0"/>
                <a:ea typeface="宋体" panose="02010600030101010101" pitchFamily="2" charset="-122"/>
              </a:rPr>
              <a:t> </a:t>
            </a:r>
            <a:r>
              <a:rPr lang="en-US" altLang="zh-CN" sz="2400" dirty="0">
                <a:latin typeface="Times New Roman" panose="02020603050405020304" pitchFamily="18" charset="0"/>
                <a:ea typeface="宋体" panose="02010600030101010101" pitchFamily="2" charset="-122"/>
              </a:rPr>
              <a:t>≠ 0</a:t>
            </a:r>
            <a:r>
              <a:rPr lang="zh-CN" altLang="en-US" sz="2400" dirty="0">
                <a:latin typeface="Times New Roman" panose="02020603050405020304" pitchFamily="18" charset="0"/>
                <a:ea typeface="宋体" panose="02010600030101010101" pitchFamily="2" charset="-122"/>
              </a:rPr>
              <a:t>。</a:t>
            </a:r>
            <a:endParaRPr lang="en-US" altLang="zh-CN" sz="2400" dirty="0">
              <a:latin typeface="Times New Roman" panose="02020603050405020304" pitchFamily="18" charset="0"/>
              <a:ea typeface="宋体" panose="02010600030101010101" pitchFamily="2" charset="-122"/>
            </a:endParaRPr>
          </a:p>
          <a:p>
            <a:pPr eaLnBrk="1" hangingPunct="1">
              <a:lnSpc>
                <a:spcPct val="120000"/>
              </a:lnSpc>
              <a:spcBef>
                <a:spcPts val="600"/>
              </a:spcBef>
            </a:pPr>
            <a:r>
              <a:rPr lang="zh-CN" altLang="en-US" sz="2400" dirty="0">
                <a:latin typeface="Times New Roman" panose="02020603050405020304" pitchFamily="18" charset="0"/>
                <a:ea typeface="宋体" panose="02010600030101010101" pitchFamily="2" charset="-122"/>
              </a:rPr>
              <a:t>一个多项式是渐近正的，当且仅当</a:t>
            </a:r>
            <a:r>
              <a:rPr lang="en-US" altLang="zh-CN" sz="2400" i="1" dirty="0">
                <a:latin typeface="Times New Roman" panose="02020603050405020304" pitchFamily="18" charset="0"/>
                <a:ea typeface="宋体" panose="02010600030101010101" pitchFamily="2" charset="-122"/>
              </a:rPr>
              <a:t>a</a:t>
            </a:r>
            <a:r>
              <a:rPr lang="en-US" altLang="zh-CN" sz="2400" i="1" baseline="-25000" dirty="0">
                <a:latin typeface="Times New Roman" panose="02020603050405020304" pitchFamily="18" charset="0"/>
                <a:ea typeface="宋体" panose="02010600030101010101" pitchFamily="2" charset="-122"/>
              </a:rPr>
              <a:t>d</a:t>
            </a:r>
            <a:r>
              <a:rPr lang="en-US" altLang="zh-CN" sz="2400" baseline="-25000" dirty="0">
                <a:latin typeface="Times New Roman" panose="02020603050405020304" pitchFamily="18" charset="0"/>
                <a:ea typeface="宋体" panose="02010600030101010101" pitchFamily="2" charset="-122"/>
              </a:rPr>
              <a:t> </a:t>
            </a:r>
            <a:r>
              <a:rPr lang="en-US" altLang="zh-CN" sz="2400" dirty="0">
                <a:latin typeface="Times New Roman" panose="02020603050405020304" pitchFamily="18" charset="0"/>
                <a:ea typeface="宋体" panose="02010600030101010101" pitchFamily="2" charset="-122"/>
              </a:rPr>
              <a:t>&gt; 0</a:t>
            </a:r>
          </a:p>
          <a:p>
            <a:pPr eaLnBrk="1" hangingPunct="1">
              <a:lnSpc>
                <a:spcPct val="120000"/>
              </a:lnSpc>
              <a:spcBef>
                <a:spcPts val="600"/>
              </a:spcBef>
            </a:pPr>
            <a:r>
              <a:rPr lang="zh-CN" altLang="en-US" sz="2400" dirty="0">
                <a:latin typeface="Times New Roman" panose="02020603050405020304" pitchFamily="18" charset="0"/>
                <a:ea typeface="宋体" panose="02010600030101010101" pitchFamily="2" charset="-122"/>
              </a:rPr>
              <a:t>对一个</a:t>
            </a:r>
            <a:r>
              <a:rPr lang="en-US" altLang="zh-CN" sz="2400" i="1" dirty="0">
                <a:latin typeface="Times New Roman" panose="02020603050405020304" pitchFamily="18" charset="0"/>
                <a:ea typeface="宋体" panose="02010600030101010101" pitchFamily="2" charset="-122"/>
              </a:rPr>
              <a:t>d</a:t>
            </a:r>
            <a:r>
              <a:rPr lang="zh-CN" altLang="en-US" sz="2400" dirty="0">
                <a:latin typeface="Times New Roman" panose="02020603050405020304" pitchFamily="18" charset="0"/>
                <a:ea typeface="宋体" panose="02010600030101010101" pitchFamily="2" charset="-122"/>
              </a:rPr>
              <a:t>次的渐近正多项式</a:t>
            </a:r>
            <a:r>
              <a:rPr lang="en-US" altLang="zh-CN" sz="2400" i="1" dirty="0">
                <a:latin typeface="Times New Roman" panose="02020603050405020304" pitchFamily="18" charset="0"/>
                <a:ea typeface="宋体" panose="02010600030101010101" pitchFamily="2" charset="-122"/>
              </a:rPr>
              <a:t>p</a:t>
            </a:r>
            <a:r>
              <a:rPr lang="en-US" altLang="zh-CN" sz="2400" dirty="0">
                <a:latin typeface="Times New Roman" panose="02020603050405020304" pitchFamily="18" charset="0"/>
                <a:ea typeface="宋体" panose="02010600030101010101" pitchFamily="2" charset="-122"/>
              </a:rPr>
              <a:t>(</a:t>
            </a:r>
            <a:r>
              <a:rPr lang="en-US" altLang="zh-CN" sz="2400" i="1" dirty="0">
                <a:latin typeface="Times New Roman" panose="02020603050405020304" pitchFamily="18" charset="0"/>
                <a:ea typeface="宋体" panose="02010600030101010101" pitchFamily="2" charset="-122"/>
              </a:rPr>
              <a:t>n</a:t>
            </a:r>
            <a:r>
              <a:rPr lang="en-US" altLang="zh-CN" sz="2400" dirty="0">
                <a:latin typeface="Times New Roman" panose="02020603050405020304" pitchFamily="18" charset="0"/>
                <a:ea typeface="宋体" panose="02010600030101010101" pitchFamily="2" charset="-122"/>
              </a:rPr>
              <a:t>)</a:t>
            </a:r>
            <a:r>
              <a:rPr lang="zh-CN" altLang="en-US" sz="2400" dirty="0">
                <a:latin typeface="Times New Roman" panose="02020603050405020304" pitchFamily="18" charset="0"/>
                <a:ea typeface="宋体" panose="02010600030101010101" pitchFamily="2" charset="-122"/>
              </a:rPr>
              <a:t>，有</a:t>
            </a:r>
            <a:r>
              <a:rPr lang="en-US" altLang="zh-CN" sz="2400" i="1" dirty="0">
                <a:latin typeface="Times New Roman" panose="02020603050405020304" pitchFamily="18" charset="0"/>
                <a:ea typeface="宋体" panose="02010600030101010101" pitchFamily="2" charset="-122"/>
              </a:rPr>
              <a:t>p</a:t>
            </a:r>
            <a:r>
              <a:rPr lang="en-US" altLang="zh-CN" sz="2400" dirty="0">
                <a:latin typeface="Times New Roman" panose="02020603050405020304" pitchFamily="18" charset="0"/>
                <a:ea typeface="宋体" panose="02010600030101010101" pitchFamily="2" charset="-122"/>
              </a:rPr>
              <a:t>(</a:t>
            </a:r>
            <a:r>
              <a:rPr lang="en-US" altLang="zh-CN" sz="2400" i="1" dirty="0">
                <a:latin typeface="Times New Roman" panose="02020603050405020304" pitchFamily="18" charset="0"/>
                <a:ea typeface="宋体" panose="02010600030101010101" pitchFamily="2" charset="-122"/>
              </a:rPr>
              <a:t>n</a:t>
            </a:r>
            <a:r>
              <a:rPr lang="en-US" altLang="zh-CN" sz="2400" dirty="0">
                <a:latin typeface="Times New Roman" panose="02020603050405020304" pitchFamily="18" charset="0"/>
                <a:ea typeface="宋体" panose="02010600030101010101" pitchFamily="2" charset="-122"/>
              </a:rPr>
              <a:t>) = </a:t>
            </a:r>
            <a:r>
              <a:rPr lang="en-US" altLang="zh-CN" sz="2400" dirty="0">
                <a:latin typeface="Times New Roman" panose="02020603050405020304" pitchFamily="18" charset="0"/>
                <a:ea typeface="宋体" panose="02010600030101010101" pitchFamily="2" charset="-122"/>
                <a:sym typeface="Symbol" panose="05050102010706020507" pitchFamily="18" charset="2"/>
              </a:rPr>
              <a:t></a:t>
            </a:r>
            <a:r>
              <a:rPr lang="en-US" altLang="zh-CN" sz="2400" dirty="0">
                <a:latin typeface="Times New Roman" panose="02020603050405020304" pitchFamily="18" charset="0"/>
                <a:ea typeface="宋体" panose="02010600030101010101" pitchFamily="2" charset="-122"/>
              </a:rPr>
              <a:t>(</a:t>
            </a:r>
            <a:r>
              <a:rPr lang="en-US" altLang="zh-CN" sz="2400" i="1" dirty="0" err="1">
                <a:latin typeface="Times New Roman" panose="02020603050405020304" pitchFamily="18" charset="0"/>
                <a:ea typeface="宋体" panose="02010600030101010101" pitchFamily="2" charset="-122"/>
              </a:rPr>
              <a:t>n</a:t>
            </a:r>
            <a:r>
              <a:rPr lang="en-US" altLang="zh-CN" sz="2400" i="1" baseline="30000" dirty="0" err="1">
                <a:latin typeface="Times New Roman" panose="02020603050405020304" pitchFamily="18" charset="0"/>
                <a:ea typeface="宋体" panose="02010600030101010101" pitchFamily="2" charset="-122"/>
              </a:rPr>
              <a:t>d</a:t>
            </a:r>
            <a:r>
              <a:rPr lang="en-US" altLang="zh-CN" sz="2400" dirty="0">
                <a:latin typeface="Times New Roman" panose="02020603050405020304" pitchFamily="18" charset="0"/>
                <a:ea typeface="宋体" panose="02010600030101010101" pitchFamily="2" charset="-122"/>
              </a:rPr>
              <a:t>)</a:t>
            </a:r>
            <a:r>
              <a:rPr lang="zh-CN" altLang="en-US" sz="2400" dirty="0">
                <a:latin typeface="Times New Roman" panose="02020603050405020304" pitchFamily="18" charset="0"/>
                <a:ea typeface="宋体" panose="02010600030101010101" pitchFamily="2" charset="-122"/>
              </a:rPr>
              <a:t>。</a:t>
            </a:r>
            <a:endParaRPr lang="en-US" altLang="zh-CN" sz="2400" dirty="0">
              <a:latin typeface="Times New Roman" panose="02020603050405020304" pitchFamily="18" charset="0"/>
              <a:ea typeface="宋体" panose="02010600030101010101" pitchFamily="2" charset="-122"/>
            </a:endParaRPr>
          </a:p>
          <a:p>
            <a:pPr eaLnBrk="1" hangingPunct="1">
              <a:lnSpc>
                <a:spcPct val="120000"/>
              </a:lnSpc>
              <a:spcBef>
                <a:spcPts val="600"/>
              </a:spcBef>
            </a:pPr>
            <a:r>
              <a:rPr lang="zh-CN" altLang="en-US" sz="2400" dirty="0">
                <a:latin typeface="Times New Roman" panose="02020603050405020304" pitchFamily="18" charset="0"/>
                <a:ea typeface="宋体" panose="02010600030101010101" pitchFamily="2" charset="-122"/>
              </a:rPr>
              <a:t>对函数</a:t>
            </a:r>
            <a:r>
              <a:rPr lang="en-US" altLang="zh-CN" sz="2400" i="1" dirty="0" err="1">
                <a:latin typeface="Times New Roman" panose="02020603050405020304" pitchFamily="18" charset="0"/>
                <a:ea typeface="宋体" panose="02010600030101010101" pitchFamily="2" charset="-122"/>
              </a:rPr>
              <a:t>n</a:t>
            </a:r>
            <a:r>
              <a:rPr lang="en-US" altLang="zh-CN" sz="2400" i="1" baseline="30000" dirty="0" err="1">
                <a:latin typeface="Times New Roman" panose="02020603050405020304" pitchFamily="18" charset="0"/>
                <a:ea typeface="宋体" panose="02010600030101010101" pitchFamily="2" charset="-122"/>
              </a:rPr>
              <a:t>a</a:t>
            </a:r>
            <a:r>
              <a:rPr lang="en-US" altLang="zh-CN" sz="2400" baseline="30000" dirty="0">
                <a:latin typeface="Times New Roman" panose="02020603050405020304" pitchFamily="18" charset="0"/>
                <a:ea typeface="宋体" panose="02010600030101010101" pitchFamily="2" charset="-122"/>
              </a:rPr>
              <a:t> </a:t>
            </a:r>
            <a:r>
              <a:rPr lang="zh-CN" altLang="en-US" sz="2400" dirty="0">
                <a:latin typeface="Times New Roman" panose="02020603050405020304" pitchFamily="18" charset="0"/>
                <a:ea typeface="宋体" panose="02010600030101010101" pitchFamily="2" charset="-122"/>
              </a:rPr>
              <a:t>，当</a:t>
            </a:r>
            <a:r>
              <a:rPr lang="en-US" altLang="zh-CN" sz="2400" i="1" dirty="0">
                <a:latin typeface="Times New Roman" panose="02020603050405020304" pitchFamily="18" charset="0"/>
                <a:ea typeface="宋体" panose="02010600030101010101" pitchFamily="2" charset="-122"/>
              </a:rPr>
              <a:t>a</a:t>
            </a:r>
            <a:r>
              <a:rPr lang="en-US" altLang="zh-CN" sz="2400" dirty="0">
                <a:latin typeface="Times New Roman" panose="02020603050405020304" pitchFamily="18" charset="0"/>
                <a:ea typeface="宋体" panose="02010600030101010101" pitchFamily="2" charset="-122"/>
              </a:rPr>
              <a:t> </a:t>
            </a:r>
            <a:r>
              <a:rPr lang="en-US" altLang="zh-CN" sz="2400" dirty="0">
                <a:latin typeface="Times New Roman" panose="02020603050405020304" pitchFamily="18" charset="0"/>
                <a:ea typeface="宋体" panose="02010600030101010101" pitchFamily="2" charset="-122"/>
                <a:sym typeface="Symbol" panose="05050102010706020507" pitchFamily="18" charset="2"/>
              </a:rPr>
              <a:t> 0</a:t>
            </a:r>
            <a:r>
              <a:rPr lang="zh-CN" altLang="en-US" sz="2400" dirty="0">
                <a:latin typeface="Times New Roman" panose="02020603050405020304" pitchFamily="18" charset="0"/>
                <a:ea typeface="宋体" panose="02010600030101010101" pitchFamily="2" charset="-122"/>
              </a:rPr>
              <a:t>时单调增，</a:t>
            </a:r>
            <a:r>
              <a:rPr lang="en-US" altLang="zh-CN" sz="2400" i="1" dirty="0">
                <a:latin typeface="Times New Roman" panose="02020603050405020304" pitchFamily="18" charset="0"/>
                <a:ea typeface="宋体" panose="02010600030101010101" pitchFamily="2" charset="-122"/>
              </a:rPr>
              <a:t>a</a:t>
            </a:r>
            <a:r>
              <a:rPr lang="en-US" altLang="zh-CN" sz="2400" dirty="0">
                <a:latin typeface="Times New Roman" panose="02020603050405020304" pitchFamily="18" charset="0"/>
                <a:ea typeface="宋体" panose="02010600030101010101" pitchFamily="2" charset="-122"/>
              </a:rPr>
              <a:t> </a:t>
            </a:r>
            <a:r>
              <a:rPr lang="en-US" altLang="zh-CN" sz="2400" dirty="0">
                <a:latin typeface="Times New Roman" panose="02020603050405020304" pitchFamily="18" charset="0"/>
                <a:ea typeface="宋体" panose="02010600030101010101" pitchFamily="2" charset="-122"/>
                <a:sym typeface="Symbol" panose="05050102010706020507" pitchFamily="18" charset="2"/>
              </a:rPr>
              <a:t></a:t>
            </a:r>
            <a:r>
              <a:rPr lang="en-US" altLang="zh-CN" sz="2400" dirty="0">
                <a:latin typeface="Times New Roman" panose="02020603050405020304" pitchFamily="18" charset="0"/>
                <a:ea typeface="宋体" panose="02010600030101010101" pitchFamily="2" charset="-122"/>
              </a:rPr>
              <a:t> 0</a:t>
            </a:r>
            <a:r>
              <a:rPr lang="zh-CN" altLang="en-US" sz="2400" dirty="0">
                <a:latin typeface="Times New Roman" panose="02020603050405020304" pitchFamily="18" charset="0"/>
                <a:ea typeface="宋体" panose="02010600030101010101" pitchFamily="2" charset="-122"/>
              </a:rPr>
              <a:t>时单调减。</a:t>
            </a:r>
          </a:p>
          <a:p>
            <a:pPr eaLnBrk="1" hangingPunct="1">
              <a:lnSpc>
                <a:spcPct val="120000"/>
              </a:lnSpc>
              <a:spcBef>
                <a:spcPts val="600"/>
              </a:spcBef>
            </a:pPr>
            <a:r>
              <a:rPr lang="zh-CN" altLang="en-US" sz="2400" dirty="0">
                <a:latin typeface="Times New Roman" panose="02020603050405020304" pitchFamily="18" charset="0"/>
                <a:ea typeface="宋体" panose="02010600030101010101" pitchFamily="2" charset="-122"/>
              </a:rPr>
              <a:t>若对某个常量</a:t>
            </a:r>
            <a:r>
              <a:rPr lang="en-US" altLang="zh-CN" sz="2400" i="1" dirty="0">
                <a:latin typeface="Times New Roman" panose="02020603050405020304" pitchFamily="18" charset="0"/>
                <a:ea typeface="宋体" panose="02010600030101010101" pitchFamily="2" charset="-122"/>
              </a:rPr>
              <a:t>k</a:t>
            </a:r>
            <a:r>
              <a:rPr lang="zh-CN" altLang="en-US" sz="2400" dirty="0">
                <a:latin typeface="Times New Roman" panose="02020603050405020304" pitchFamily="18" charset="0"/>
                <a:ea typeface="宋体" panose="02010600030101010101" pitchFamily="2" charset="-122"/>
              </a:rPr>
              <a:t>，使</a:t>
            </a:r>
            <a:r>
              <a:rPr lang="en-US" altLang="zh-CN" sz="2400" i="1" dirty="0">
                <a:latin typeface="Times New Roman" panose="02020603050405020304" pitchFamily="18" charset="0"/>
                <a:ea typeface="宋体" panose="02010600030101010101" pitchFamily="2" charset="-122"/>
              </a:rPr>
              <a:t>f</a:t>
            </a:r>
            <a:r>
              <a:rPr lang="en-US" altLang="zh-CN" sz="2400" dirty="0">
                <a:latin typeface="Times New Roman" panose="02020603050405020304" pitchFamily="18" charset="0"/>
                <a:ea typeface="宋体" panose="02010600030101010101" pitchFamily="2" charset="-122"/>
              </a:rPr>
              <a:t>(</a:t>
            </a:r>
            <a:r>
              <a:rPr lang="en-US" altLang="zh-CN" sz="2400" i="1" dirty="0">
                <a:latin typeface="Times New Roman" panose="02020603050405020304" pitchFamily="18" charset="0"/>
                <a:ea typeface="宋体" panose="02010600030101010101" pitchFamily="2" charset="-122"/>
              </a:rPr>
              <a:t>n</a:t>
            </a:r>
            <a:r>
              <a:rPr lang="en-US" altLang="zh-CN" sz="2400" dirty="0">
                <a:latin typeface="Times New Roman" panose="02020603050405020304" pitchFamily="18" charset="0"/>
                <a:ea typeface="宋体" panose="02010600030101010101" pitchFamily="2" charset="-122"/>
              </a:rPr>
              <a:t>) = </a:t>
            </a:r>
            <a:r>
              <a:rPr lang="en-US" altLang="zh-CN" sz="2400" i="1" dirty="0">
                <a:latin typeface="Times New Roman" panose="02020603050405020304" pitchFamily="18" charset="0"/>
                <a:ea typeface="宋体" panose="02010600030101010101" pitchFamily="2" charset="-122"/>
              </a:rPr>
              <a:t>O</a:t>
            </a:r>
            <a:r>
              <a:rPr lang="en-US" altLang="zh-CN" sz="2400" dirty="0">
                <a:latin typeface="Times New Roman" panose="02020603050405020304" pitchFamily="18" charset="0"/>
                <a:ea typeface="宋体" panose="02010600030101010101" pitchFamily="2" charset="-122"/>
              </a:rPr>
              <a:t>(</a:t>
            </a:r>
            <a:r>
              <a:rPr lang="en-US" altLang="zh-CN" sz="2400" i="1" dirty="0" err="1">
                <a:latin typeface="Times New Roman" panose="02020603050405020304" pitchFamily="18" charset="0"/>
                <a:ea typeface="宋体" panose="02010600030101010101" pitchFamily="2" charset="-122"/>
              </a:rPr>
              <a:t>n</a:t>
            </a:r>
            <a:r>
              <a:rPr lang="en-US" altLang="zh-CN" sz="2400" i="1" baseline="30000" dirty="0" err="1">
                <a:latin typeface="Times New Roman" panose="02020603050405020304" pitchFamily="18" charset="0"/>
                <a:ea typeface="宋体" panose="02010600030101010101" pitchFamily="2" charset="-122"/>
              </a:rPr>
              <a:t>k</a:t>
            </a:r>
            <a:r>
              <a:rPr lang="en-US" altLang="zh-CN" sz="2400" dirty="0">
                <a:latin typeface="Times New Roman" panose="02020603050405020304" pitchFamily="18" charset="0"/>
                <a:ea typeface="宋体" panose="02010600030101010101" pitchFamily="2" charset="-122"/>
              </a:rPr>
              <a:t>)</a:t>
            </a:r>
            <a:r>
              <a:rPr lang="zh-CN" altLang="en-US" sz="2400" dirty="0">
                <a:latin typeface="Times New Roman" panose="02020603050405020304" pitchFamily="18" charset="0"/>
                <a:ea typeface="宋体" panose="02010600030101010101" pitchFamily="2" charset="-122"/>
              </a:rPr>
              <a:t>，则称函数</a:t>
            </a:r>
            <a:r>
              <a:rPr lang="en-US" altLang="zh-CN" sz="2400" dirty="0">
                <a:latin typeface="Times New Roman" panose="02020603050405020304" pitchFamily="18" charset="0"/>
                <a:ea typeface="宋体" panose="02010600030101010101" pitchFamily="2" charset="-122"/>
              </a:rPr>
              <a:t>f(n)</a:t>
            </a:r>
            <a:r>
              <a:rPr lang="zh-CN" altLang="en-US" sz="2400" dirty="0">
                <a:latin typeface="Times New Roman" panose="02020603050405020304" pitchFamily="18" charset="0"/>
                <a:ea typeface="宋体" panose="02010600030101010101" pitchFamily="2" charset="-122"/>
              </a:rPr>
              <a:t>是</a:t>
            </a:r>
            <a:r>
              <a:rPr lang="zh-CN" altLang="en-US" sz="2400" dirty="0">
                <a:solidFill>
                  <a:srgbClr val="0000CC"/>
                </a:solidFill>
                <a:latin typeface="黑体" panose="02010609060101010101" pitchFamily="49" charset="-122"/>
                <a:ea typeface="黑体" panose="02010609060101010101" pitchFamily="49" charset="-122"/>
              </a:rPr>
              <a:t>多项式有界的</a:t>
            </a:r>
            <a:r>
              <a:rPr lang="zh-CN" altLang="en-US" sz="2400" dirty="0">
                <a:latin typeface="Times New Roman" panose="02020603050405020304" pitchFamily="18" charset="0"/>
                <a:ea typeface="宋体" panose="02010600030101010101" pitchFamily="2" charset="-122"/>
              </a:rPr>
              <a:t>。</a:t>
            </a:r>
            <a:endParaRPr lang="en-US" altLang="zh-CN" sz="2400" dirty="0">
              <a:latin typeface="Times New Roman" panose="02020603050405020304" pitchFamily="18" charset="0"/>
              <a:ea typeface="宋体" panose="02010600030101010101" pitchFamily="2" charset="-122"/>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1463001989"/>
              </p:ext>
            </p:extLst>
          </p:nvPr>
        </p:nvGraphicFramePr>
        <p:xfrm>
          <a:off x="1828800" y="2514600"/>
          <a:ext cx="2049518" cy="990600"/>
        </p:xfrm>
        <a:graphic>
          <a:graphicData uri="http://schemas.openxmlformats.org/presentationml/2006/ole">
            <mc:AlternateContent xmlns:mc="http://schemas.openxmlformats.org/markup-compatibility/2006">
              <mc:Choice xmlns:v="urn:schemas-microsoft-com:vml" Requires="v">
                <p:oleObj spid="_x0000_s7173" name="Equation" r:id="rId3" imgW="761669" imgH="368140" progId="Equation.DSMT4">
                  <p:embed/>
                </p:oleObj>
              </mc:Choice>
              <mc:Fallback>
                <p:oleObj name="Equation" r:id="rId3" imgW="761669" imgH="368140" progId="Equation.DSMT4">
                  <p:embed/>
                  <p:pic>
                    <p:nvPicPr>
                      <p:cNvPr id="0" name="Picture 4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28800" y="2514600"/>
                        <a:ext cx="2049518" cy="990600"/>
                      </a:xfrm>
                      <a:prstGeom prst="rect">
                        <a:avLst/>
                      </a:prstGeom>
                      <a:solidFill>
                        <a:schemeClr val="tx1"/>
                      </a:solidFill>
                    </p:spPr>
                  </p:pic>
                </p:oleObj>
              </mc:Fallback>
            </mc:AlternateContent>
          </a:graphicData>
        </a:graphic>
      </p:graphicFrame>
    </p:spTree>
    <p:extLst>
      <p:ext uri="{BB962C8B-B14F-4D97-AF65-F5344CB8AC3E}">
        <p14:creationId xmlns:p14="http://schemas.microsoft.com/office/powerpoint/2010/main" val="114793054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8EE8DA-7170-4B38-8B4E-F9E7BA4CC005}"/>
              </a:ext>
            </a:extLst>
          </p:cNvPr>
          <p:cNvSpPr>
            <a:spLocks noGrp="1"/>
          </p:cNvSpPr>
          <p:nvPr>
            <p:ph type="title"/>
          </p:nvPr>
        </p:nvSpPr>
        <p:spPr/>
        <p:txBody>
          <a:bodyPr/>
          <a:lstStyle/>
          <a:p>
            <a:r>
              <a:rPr lang="zh-CN" altLang="en-US" dirty="0"/>
              <a:t>例</a:t>
            </a:r>
            <a:r>
              <a:rPr lang="en-US" altLang="zh-CN" dirty="0"/>
              <a:t>1</a:t>
            </a:r>
            <a:r>
              <a:rPr lang="zh-CN" altLang="en-US" dirty="0"/>
              <a:t>：代码效率分析</a:t>
            </a:r>
          </a:p>
        </p:txBody>
      </p:sp>
      <p:pic>
        <p:nvPicPr>
          <p:cNvPr id="5" name="内容占位符 4">
            <a:extLst>
              <a:ext uri="{FF2B5EF4-FFF2-40B4-BE49-F238E27FC236}">
                <a16:creationId xmlns:a16="http://schemas.microsoft.com/office/drawing/2014/main" id="{28E5E767-6A6F-4159-9CDB-390D55C224C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9600" y="2362200"/>
            <a:ext cx="5410200" cy="3420579"/>
          </a:xfrm>
        </p:spPr>
      </p:pic>
      <p:sp>
        <p:nvSpPr>
          <p:cNvPr id="6" name="文本框 5">
            <a:extLst>
              <a:ext uri="{FF2B5EF4-FFF2-40B4-BE49-F238E27FC236}">
                <a16:creationId xmlns:a16="http://schemas.microsoft.com/office/drawing/2014/main" id="{EF790AFC-D0AA-4CF4-8AC9-87A9F37D866F}"/>
              </a:ext>
            </a:extLst>
          </p:cNvPr>
          <p:cNvSpPr txBox="1"/>
          <p:nvPr/>
        </p:nvSpPr>
        <p:spPr>
          <a:xfrm>
            <a:off x="516081" y="1468725"/>
            <a:ext cx="6364243" cy="584775"/>
          </a:xfrm>
          <a:prstGeom prst="rect">
            <a:avLst/>
          </a:prstGeom>
          <a:noFill/>
        </p:spPr>
        <p:txBody>
          <a:bodyPr wrap="none" rtlCol="0">
            <a:spAutoFit/>
          </a:bodyPr>
          <a:lstStyle/>
          <a:p>
            <a:r>
              <a:rPr lang="zh-CN" altLang="en-US" sz="3200" dirty="0"/>
              <a:t>下面的代码什么功能？什么效率？</a:t>
            </a:r>
          </a:p>
        </p:txBody>
      </p:sp>
    </p:spTree>
    <p:extLst>
      <p:ext uri="{BB962C8B-B14F-4D97-AF65-F5344CB8AC3E}">
        <p14:creationId xmlns:p14="http://schemas.microsoft.com/office/powerpoint/2010/main" val="285466574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a:extLst>
              <a:ext uri="{FF2B5EF4-FFF2-40B4-BE49-F238E27FC236}">
                <a16:creationId xmlns:a16="http://schemas.microsoft.com/office/drawing/2014/main" id="{D9C8E0E3-9463-488E-8DBF-5F993D3AB0A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9600" y="2286000"/>
            <a:ext cx="7010400" cy="3364366"/>
          </a:xfrm>
        </p:spPr>
      </p:pic>
      <p:sp>
        <p:nvSpPr>
          <p:cNvPr id="6" name="Rectangle 2">
            <a:extLst>
              <a:ext uri="{FF2B5EF4-FFF2-40B4-BE49-F238E27FC236}">
                <a16:creationId xmlns:a16="http://schemas.microsoft.com/office/drawing/2014/main" id="{BD762716-39E9-4995-82B4-7BD18123D66D}"/>
              </a:ext>
            </a:extLst>
          </p:cNvPr>
          <p:cNvSpPr>
            <a:spLocks noGrp="1" noChangeArrowheads="1"/>
          </p:cNvSpPr>
          <p:nvPr>
            <p:ph type="title"/>
          </p:nvPr>
        </p:nvSpPr>
        <p:spPr>
          <a:xfrm>
            <a:off x="609600" y="152400"/>
            <a:ext cx="8534400" cy="685800"/>
          </a:xfrm>
        </p:spPr>
        <p:txBody>
          <a:bodyPr>
            <a:normAutofit/>
          </a:bodyPr>
          <a:lstStyle/>
          <a:p>
            <a:pPr>
              <a:defRPr/>
            </a:pPr>
            <a:r>
              <a:rPr lang="zh-CN" altLang="en-US" dirty="0">
                <a:ea typeface="宋体" pitchFamily="2" charset="-122"/>
              </a:rPr>
              <a:t>例</a:t>
            </a:r>
            <a:r>
              <a:rPr lang="en-US" altLang="zh-CN" dirty="0">
                <a:ea typeface="宋体" pitchFamily="2" charset="-122"/>
              </a:rPr>
              <a:t>2 :</a:t>
            </a:r>
            <a:r>
              <a:rPr lang="zh-CN" altLang="en-US" dirty="0"/>
              <a:t>代码效率分析</a:t>
            </a:r>
            <a:endParaRPr lang="en-US" altLang="zh-CN" dirty="0">
              <a:ea typeface="宋体" pitchFamily="2" charset="-122"/>
            </a:endParaRPr>
          </a:p>
        </p:txBody>
      </p:sp>
      <p:sp>
        <p:nvSpPr>
          <p:cNvPr id="7" name="文本框 6">
            <a:extLst>
              <a:ext uri="{FF2B5EF4-FFF2-40B4-BE49-F238E27FC236}">
                <a16:creationId xmlns:a16="http://schemas.microsoft.com/office/drawing/2014/main" id="{35C72F6D-4F85-4756-8FDE-0C591816DE04}"/>
              </a:ext>
            </a:extLst>
          </p:cNvPr>
          <p:cNvSpPr txBox="1"/>
          <p:nvPr/>
        </p:nvSpPr>
        <p:spPr>
          <a:xfrm>
            <a:off x="516081" y="1468725"/>
            <a:ext cx="6364243" cy="584775"/>
          </a:xfrm>
          <a:prstGeom prst="rect">
            <a:avLst/>
          </a:prstGeom>
          <a:noFill/>
        </p:spPr>
        <p:txBody>
          <a:bodyPr wrap="none" rtlCol="0">
            <a:spAutoFit/>
          </a:bodyPr>
          <a:lstStyle/>
          <a:p>
            <a:r>
              <a:rPr lang="zh-CN" altLang="en-US" sz="3200" dirty="0"/>
              <a:t>下面的代码什么功能？什么效率？</a:t>
            </a:r>
          </a:p>
        </p:txBody>
      </p:sp>
    </p:spTree>
    <p:extLst>
      <p:ext uri="{BB962C8B-B14F-4D97-AF65-F5344CB8AC3E}">
        <p14:creationId xmlns:p14="http://schemas.microsoft.com/office/powerpoint/2010/main" val="133723113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994" name="Rectangle 2"/>
          <p:cNvSpPr>
            <a:spLocks noGrp="1" noChangeArrowheads="1"/>
          </p:cNvSpPr>
          <p:nvPr>
            <p:ph type="title"/>
          </p:nvPr>
        </p:nvSpPr>
        <p:spPr>
          <a:xfrm>
            <a:off x="609600" y="152400"/>
            <a:ext cx="8534400" cy="685800"/>
          </a:xfrm>
        </p:spPr>
        <p:txBody>
          <a:bodyPr>
            <a:normAutofit/>
          </a:bodyPr>
          <a:lstStyle/>
          <a:p>
            <a:pPr>
              <a:defRPr/>
            </a:pPr>
            <a:r>
              <a:rPr lang="zh-CN" altLang="en-US" dirty="0">
                <a:ea typeface="宋体" pitchFamily="2" charset="-122"/>
              </a:rPr>
              <a:t>例</a:t>
            </a:r>
            <a:r>
              <a:rPr lang="en-US" altLang="zh-CN" dirty="0">
                <a:ea typeface="宋体" pitchFamily="2" charset="-122"/>
              </a:rPr>
              <a:t>3 :</a:t>
            </a:r>
            <a:r>
              <a:rPr lang="zh-CN" altLang="en-US" dirty="0"/>
              <a:t>代码效率分析</a:t>
            </a:r>
            <a:endParaRPr lang="en-US" altLang="zh-CN" dirty="0">
              <a:ea typeface="宋体" pitchFamily="2" charset="-122"/>
            </a:endParaRPr>
          </a:p>
        </p:txBody>
      </p:sp>
      <p:pic>
        <p:nvPicPr>
          <p:cNvPr id="25603" name="Picture 4" descr="2_3b"/>
          <p:cNvPicPr>
            <a:picLocks noGrp="1" noChangeAspect="1" noChangeArrowheads="1"/>
          </p:cNvPicPr>
          <p:nvPr>
            <p:ph idx="1"/>
          </p:nvPr>
        </p:nvPicPr>
        <p:blipFill>
          <a:blip r:embed="rId3" cstate="print"/>
          <a:srcRect/>
          <a:stretch>
            <a:fillRect/>
          </a:stretch>
        </p:blipFill>
        <p:spPr>
          <a:xfrm>
            <a:off x="533400" y="2438400"/>
            <a:ext cx="8305800" cy="3318439"/>
          </a:xfrm>
          <a:prstGeom prst="rect">
            <a:avLst/>
          </a:prstGeom>
          <a:solidFill>
            <a:schemeClr val="tx1"/>
          </a:solidFill>
        </p:spPr>
      </p:pic>
      <p:sp>
        <p:nvSpPr>
          <p:cNvPr id="4" name="文本框 3">
            <a:extLst>
              <a:ext uri="{FF2B5EF4-FFF2-40B4-BE49-F238E27FC236}">
                <a16:creationId xmlns:a16="http://schemas.microsoft.com/office/drawing/2014/main" id="{FFE9587C-52FF-40CA-81BD-11B0B8617B1E}"/>
              </a:ext>
            </a:extLst>
          </p:cNvPr>
          <p:cNvSpPr txBox="1"/>
          <p:nvPr/>
        </p:nvSpPr>
        <p:spPr>
          <a:xfrm>
            <a:off x="516081" y="1468725"/>
            <a:ext cx="6364243" cy="584775"/>
          </a:xfrm>
          <a:prstGeom prst="rect">
            <a:avLst/>
          </a:prstGeom>
          <a:noFill/>
        </p:spPr>
        <p:txBody>
          <a:bodyPr wrap="none" rtlCol="0">
            <a:spAutoFit/>
          </a:bodyPr>
          <a:lstStyle/>
          <a:p>
            <a:r>
              <a:rPr lang="zh-CN" altLang="en-US" sz="3200" dirty="0"/>
              <a:t>下面的代码什么功能？什么效率？</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1" name="Rectangle 2"/>
          <p:cNvSpPr>
            <a:spLocks noGrp="1" noChangeArrowheads="1"/>
          </p:cNvSpPr>
          <p:nvPr>
            <p:ph type="title"/>
          </p:nvPr>
        </p:nvSpPr>
        <p:spPr>
          <a:xfrm>
            <a:off x="466725" y="228600"/>
            <a:ext cx="8229600" cy="736600"/>
          </a:xfrm>
        </p:spPr>
        <p:txBody>
          <a:bodyPr>
            <a:normAutofit/>
          </a:bodyPr>
          <a:lstStyle/>
          <a:p>
            <a:pPr eaLnBrk="1" hangingPunct="1">
              <a:defRPr/>
            </a:pPr>
            <a:r>
              <a:rPr lang="zh-CN" altLang="en-US" dirty="0">
                <a:ea typeface="宋体" charset="-122"/>
              </a:rPr>
              <a:t>例</a:t>
            </a:r>
            <a:r>
              <a:rPr lang="en-US" altLang="zh-CN" dirty="0">
                <a:ea typeface="宋体" charset="-122"/>
              </a:rPr>
              <a:t>2</a:t>
            </a:r>
            <a:r>
              <a:rPr lang="zh-CN" altLang="en-US" dirty="0">
                <a:ea typeface="宋体" charset="-122"/>
              </a:rPr>
              <a:t>：考虑</a:t>
            </a:r>
            <a:r>
              <a:rPr lang="zh-CN" altLang="en-US" dirty="0">
                <a:solidFill>
                  <a:schemeClr val="tx1"/>
                </a:solidFill>
                <a:ea typeface="宋体" charset="-122"/>
              </a:rPr>
              <a:t>元素唯一性问题</a:t>
            </a:r>
            <a:r>
              <a:rPr lang="zh-CN" altLang="en-US" dirty="0">
                <a:ea typeface="宋体" charset="-122"/>
              </a:rPr>
              <a:t>的效率</a:t>
            </a:r>
          </a:p>
        </p:txBody>
      </p:sp>
      <p:sp>
        <p:nvSpPr>
          <p:cNvPr id="26627" name="Rectangle 16"/>
          <p:cNvSpPr>
            <a:spLocks noGrp="1" noChangeArrowheads="1"/>
          </p:cNvSpPr>
          <p:nvPr>
            <p:ph type="sldNum" sz="quarter" idx="4294967295"/>
          </p:nvPr>
        </p:nvSpPr>
        <p:spPr bwMode="auto">
          <a:xfrm>
            <a:off x="7010400" y="6356350"/>
            <a:ext cx="2133600" cy="365125"/>
          </a:xfrm>
          <a:prstGeom prst="rect">
            <a:avLst/>
          </a:prstGeom>
          <a:noFill/>
          <a:ln>
            <a:miter lim="800000"/>
            <a:headEnd/>
            <a:tailEnd/>
          </a:ln>
        </p:spPr>
        <p:txBody>
          <a:bodyPr/>
          <a:lstStyle/>
          <a:p>
            <a:pPr algn="ctr" eaLnBrk="0" hangingPunct="0"/>
            <a:fld id="{6EABD22C-E449-4B0B-A0CB-2D13C05743E7}" type="slidenum">
              <a:rPr lang="zh-CN" altLang="en-US"/>
              <a:pPr algn="ctr" eaLnBrk="0" hangingPunct="0"/>
              <a:t>49</a:t>
            </a:fld>
            <a:endParaRPr lang="en-US" altLang="zh-CN"/>
          </a:p>
        </p:txBody>
      </p:sp>
      <p:sp>
        <p:nvSpPr>
          <p:cNvPr id="26628" name="Rectangle 12"/>
          <p:cNvSpPr>
            <a:spLocks noChangeArrowheads="1"/>
          </p:cNvSpPr>
          <p:nvPr/>
        </p:nvSpPr>
        <p:spPr bwMode="auto">
          <a:xfrm>
            <a:off x="457200" y="1524000"/>
            <a:ext cx="8686800" cy="3529012"/>
          </a:xfrm>
          <a:prstGeom prst="rect">
            <a:avLst/>
          </a:prstGeom>
          <a:noFill/>
          <a:ln w="9525">
            <a:noFill/>
            <a:miter lim="800000"/>
            <a:headEnd/>
            <a:tailEnd/>
          </a:ln>
        </p:spPr>
        <p:txBody>
          <a:bodyPr/>
          <a:lstStyle/>
          <a:p>
            <a:pPr marL="342900" indent="-342900" eaLnBrk="0" hangingPunct="0">
              <a:spcBef>
                <a:spcPct val="20000"/>
              </a:spcBef>
              <a:buClr>
                <a:schemeClr val="accent1"/>
              </a:buClr>
              <a:buFont typeface="Wingdings" pitchFamily="2" charset="2"/>
              <a:buChar char="l"/>
            </a:pPr>
            <a:r>
              <a:rPr lang="zh-CN" altLang="en-US" dirty="0">
                <a:latin typeface="Arial" pitchFamily="34" charset="0"/>
              </a:rPr>
              <a:t>输入规模：数组元素</a:t>
            </a:r>
            <a:r>
              <a:rPr lang="en-US" altLang="zh-CN" dirty="0">
                <a:latin typeface="Arial" pitchFamily="34" charset="0"/>
              </a:rPr>
              <a:t>n</a:t>
            </a:r>
          </a:p>
          <a:p>
            <a:pPr marL="342900" indent="-342900" eaLnBrk="0" hangingPunct="0">
              <a:spcBef>
                <a:spcPct val="20000"/>
              </a:spcBef>
              <a:buClr>
                <a:schemeClr val="accent1"/>
              </a:buClr>
              <a:buFont typeface="Wingdings" pitchFamily="2" charset="2"/>
              <a:buChar char="l"/>
            </a:pPr>
            <a:r>
              <a:rPr lang="zh-CN" altLang="en-US" dirty="0">
                <a:latin typeface="Arial" pitchFamily="34" charset="0"/>
              </a:rPr>
              <a:t>基本操作：比较</a:t>
            </a:r>
          </a:p>
          <a:p>
            <a:pPr marL="342900" indent="-342900" eaLnBrk="0" hangingPunct="0">
              <a:spcBef>
                <a:spcPct val="20000"/>
              </a:spcBef>
              <a:buClr>
                <a:schemeClr val="accent1"/>
              </a:buClr>
              <a:buFont typeface="Wingdings" pitchFamily="2" charset="2"/>
              <a:buChar char="l"/>
            </a:pPr>
            <a:r>
              <a:rPr lang="zh-CN" altLang="en-US" dirty="0">
                <a:latin typeface="Arial" pitchFamily="34" charset="0"/>
              </a:rPr>
              <a:t>除了和</a:t>
            </a:r>
            <a:r>
              <a:rPr lang="en-US" altLang="zh-CN" dirty="0">
                <a:latin typeface="Arial" pitchFamily="34" charset="0"/>
              </a:rPr>
              <a:t>n</a:t>
            </a:r>
            <a:r>
              <a:rPr lang="zh-CN" altLang="en-US" dirty="0">
                <a:latin typeface="Arial" pitchFamily="34" charset="0"/>
              </a:rPr>
              <a:t>有关外，还取决于数组中是否有相同的元素，以及它们在数组中的位置</a:t>
            </a:r>
          </a:p>
          <a:p>
            <a:pPr marL="342900" indent="-342900" eaLnBrk="0" hangingPunct="0">
              <a:spcBef>
                <a:spcPct val="20000"/>
              </a:spcBef>
              <a:buClr>
                <a:schemeClr val="accent1"/>
              </a:buClr>
              <a:buFont typeface="Wingdings" pitchFamily="2" charset="2"/>
              <a:buChar char="l"/>
            </a:pPr>
            <a:r>
              <a:rPr lang="zh-CN" altLang="en-US" dirty="0">
                <a:latin typeface="Arial" pitchFamily="34" charset="0"/>
              </a:rPr>
              <a:t>必须研究其最优，平均和最差效率</a:t>
            </a:r>
          </a:p>
        </p:txBody>
      </p:sp>
      <p:sp>
        <p:nvSpPr>
          <p:cNvPr id="26629" name="Text Box 13"/>
          <p:cNvSpPr txBox="1">
            <a:spLocks noChangeArrowheads="1"/>
          </p:cNvSpPr>
          <p:nvPr/>
        </p:nvSpPr>
        <p:spPr bwMode="auto">
          <a:xfrm>
            <a:off x="430213" y="3657600"/>
            <a:ext cx="8713787" cy="707886"/>
          </a:xfrm>
          <a:prstGeom prst="rect">
            <a:avLst/>
          </a:prstGeom>
          <a:noFill/>
          <a:ln w="9525">
            <a:noFill/>
            <a:miter lim="800000"/>
            <a:headEnd/>
            <a:tailEnd/>
          </a:ln>
        </p:spPr>
        <p:txBody>
          <a:bodyPr>
            <a:spAutoFit/>
          </a:bodyPr>
          <a:lstStyle/>
          <a:p>
            <a:pPr marL="396875" indent="-396875" algn="ctr">
              <a:spcBef>
                <a:spcPct val="50000"/>
              </a:spcBef>
              <a:buClr>
                <a:srgbClr val="FF3300"/>
              </a:buClr>
              <a:buFont typeface="Wingdings" pitchFamily="2" charset="2"/>
              <a:buChar char="l"/>
            </a:pPr>
            <a:r>
              <a:rPr lang="zh-CN" altLang="en-US" dirty="0">
                <a:solidFill>
                  <a:srgbClr val="FFFF00"/>
                </a:solidFill>
                <a:latin typeface="Arial" pitchFamily="34" charset="0"/>
              </a:rPr>
              <a:t>对最内层的循环，有两种类型的最差输入：不包括相同元素的数组，或者最后两个元素是唯一一对相同元素的数组。</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3400" y="381000"/>
            <a:ext cx="7924800" cy="609600"/>
          </a:xfrm>
        </p:spPr>
        <p:txBody>
          <a:bodyPr>
            <a:normAutofit fontScale="90000"/>
          </a:bodyPr>
          <a:lstStyle/>
          <a:p>
            <a:r>
              <a:rPr lang="zh-CN" altLang="en-US" dirty="0"/>
              <a:t>课程群</a:t>
            </a:r>
          </a:p>
        </p:txBody>
      </p:sp>
      <p:sp>
        <p:nvSpPr>
          <p:cNvPr id="3" name="内容占位符 2"/>
          <p:cNvSpPr>
            <a:spLocks noGrp="1"/>
          </p:cNvSpPr>
          <p:nvPr>
            <p:ph idx="1"/>
          </p:nvPr>
        </p:nvSpPr>
        <p:spPr/>
        <p:txBody>
          <a:bodyPr/>
          <a:lstStyle/>
          <a:p>
            <a:r>
              <a:rPr lang="zh-CN" altLang="en-US" dirty="0"/>
              <a:t>课程群</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pPr>
              <a:buNone/>
            </a:pPr>
            <a:endParaRPr lang="en-US" altLang="zh-CN" dirty="0"/>
          </a:p>
          <a:p>
            <a:endParaRPr lang="en-US" altLang="zh-CN" dirty="0"/>
          </a:p>
          <a:p>
            <a:r>
              <a:rPr lang="zh-CN" altLang="en-US" dirty="0"/>
              <a:t>该群为课程问题解答、讨论用，可以提意见，发表观点</a:t>
            </a:r>
            <a:endParaRPr lang="en-US" altLang="zh-CN" dirty="0"/>
          </a:p>
          <a:p>
            <a:r>
              <a:rPr lang="zh-CN" altLang="en-US" dirty="0"/>
              <a:t>请勿爆粗口、玩</a:t>
            </a:r>
            <a:r>
              <a:rPr lang="en-US" altLang="zh-CN" dirty="0" err="1"/>
              <a:t>cosplay</a:t>
            </a:r>
            <a:r>
              <a:rPr lang="zh-CN" altLang="en-US" dirty="0"/>
              <a:t>，一经发现就不好意思啊</a:t>
            </a:r>
            <a:endParaRPr lang="en-US" altLang="zh-CN" dirty="0"/>
          </a:p>
          <a:p>
            <a:pPr>
              <a:buNone/>
            </a:pPr>
            <a:endParaRPr lang="zh-CN" altLang="en-US" dirty="0"/>
          </a:p>
        </p:txBody>
      </p:sp>
      <p:pic>
        <p:nvPicPr>
          <p:cNvPr id="7" name="图片 6">
            <a:extLst>
              <a:ext uri="{FF2B5EF4-FFF2-40B4-BE49-F238E27FC236}">
                <a16:creationId xmlns:a16="http://schemas.microsoft.com/office/drawing/2014/main" id="{A878BECA-9E51-4C86-942C-10D748C352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9200" y="1905000"/>
            <a:ext cx="2160871" cy="2775930"/>
          </a:xfrm>
          <a:prstGeom prst="rect">
            <a:avLst/>
          </a:prstGeom>
        </p:spPr>
      </p:pic>
      <p:pic>
        <p:nvPicPr>
          <p:cNvPr id="11" name="图片 10">
            <a:extLst>
              <a:ext uri="{FF2B5EF4-FFF2-40B4-BE49-F238E27FC236}">
                <a16:creationId xmlns:a16="http://schemas.microsoft.com/office/drawing/2014/main" id="{5228D43B-453C-4ACE-B62A-94D57F55E5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02480" y="1676400"/>
            <a:ext cx="3011805" cy="3163479"/>
          </a:xfrm>
          <a:prstGeom prst="rect">
            <a:avLst/>
          </a:prstGeom>
        </p:spPr>
      </p:pic>
    </p:spTree>
    <p:extLst>
      <p:ext uri="{BB962C8B-B14F-4D97-AF65-F5344CB8AC3E}">
        <p14:creationId xmlns:p14="http://schemas.microsoft.com/office/powerpoint/2010/main" val="406188697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p:cNvSpPr>
            <a:spLocks noGrp="1" noChangeArrowheads="1"/>
          </p:cNvSpPr>
          <p:nvPr>
            <p:ph type="title"/>
          </p:nvPr>
        </p:nvSpPr>
        <p:spPr>
          <a:xfrm>
            <a:off x="533400" y="76200"/>
            <a:ext cx="7772400" cy="762000"/>
          </a:xfrm>
        </p:spPr>
        <p:txBody>
          <a:bodyPr>
            <a:normAutofit/>
          </a:bodyPr>
          <a:lstStyle/>
          <a:p>
            <a:pPr>
              <a:defRPr/>
            </a:pPr>
            <a:r>
              <a:rPr lang="zh-CN" altLang="en-US" dirty="0">
                <a:ea typeface="宋体" charset="-122"/>
              </a:rPr>
              <a:t>例：考虑</a:t>
            </a:r>
            <a:r>
              <a:rPr lang="zh-CN" altLang="en-US" dirty="0">
                <a:solidFill>
                  <a:schemeClr val="tx1"/>
                </a:solidFill>
                <a:ea typeface="宋体" charset="-122"/>
              </a:rPr>
              <a:t>元素唯一性问题</a:t>
            </a:r>
            <a:r>
              <a:rPr lang="zh-CN" altLang="en-US" dirty="0">
                <a:ea typeface="宋体" charset="-122"/>
              </a:rPr>
              <a:t>的效率</a:t>
            </a:r>
          </a:p>
        </p:txBody>
      </p:sp>
      <p:graphicFrame>
        <p:nvGraphicFramePr>
          <p:cNvPr id="27651" name="Object 14"/>
          <p:cNvGraphicFramePr>
            <a:graphicFrameLocks noGrp="1" noChangeAspect="1"/>
          </p:cNvGraphicFramePr>
          <p:nvPr>
            <p:ph idx="1"/>
          </p:nvPr>
        </p:nvGraphicFramePr>
        <p:xfrm>
          <a:off x="563563" y="2057400"/>
          <a:ext cx="8066087" cy="3009900"/>
        </p:xfrm>
        <a:graphic>
          <a:graphicData uri="http://schemas.openxmlformats.org/presentationml/2006/ole">
            <mc:AlternateContent xmlns:mc="http://schemas.openxmlformats.org/markup-compatibility/2006">
              <mc:Choice xmlns:v="urn:schemas-microsoft-com:vml" Requires="v">
                <p:oleObj spid="_x0000_s8203" name="Equation" r:id="rId3" imgW="3505200" imgH="1308100" progId="Equation.DSMT4">
                  <p:embed/>
                </p:oleObj>
              </mc:Choice>
              <mc:Fallback>
                <p:oleObj name="Equation" r:id="rId3" imgW="3505200" imgH="1308100" progId="Equation.DSMT4">
                  <p:embed/>
                  <p:pic>
                    <p:nvPicPr>
                      <p:cNvPr id="0" name="Picture 37"/>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3563" y="2057400"/>
                        <a:ext cx="8066087" cy="3009900"/>
                      </a:xfrm>
                      <a:prstGeom prst="rect">
                        <a:avLst/>
                      </a:prstGeom>
                      <a:solidFill>
                        <a:schemeClr val="tx1"/>
                      </a:solidFill>
                      <a:ln>
                        <a:noFill/>
                      </a:ln>
                      <a:extLs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27652" name="Rectangle 16"/>
          <p:cNvSpPr>
            <a:spLocks noGrp="1" noChangeArrowheads="1"/>
          </p:cNvSpPr>
          <p:nvPr>
            <p:ph type="sldNum" sz="quarter" idx="4294967295"/>
          </p:nvPr>
        </p:nvSpPr>
        <p:spPr bwMode="auto">
          <a:xfrm>
            <a:off x="7010400" y="6356350"/>
            <a:ext cx="2133600" cy="365125"/>
          </a:xfrm>
          <a:prstGeom prst="rect">
            <a:avLst/>
          </a:prstGeom>
          <a:noFill/>
          <a:ln>
            <a:miter lim="800000"/>
            <a:headEnd/>
            <a:tailEnd/>
          </a:ln>
        </p:spPr>
        <p:txBody>
          <a:bodyPr/>
          <a:lstStyle/>
          <a:p>
            <a:pPr algn="ctr" eaLnBrk="0" hangingPunct="0"/>
            <a:fld id="{B46F105F-3666-4AE1-843E-BA63B9275090}" type="slidenum">
              <a:rPr lang="zh-CN" altLang="en-US"/>
              <a:pPr algn="ctr" eaLnBrk="0" hangingPunct="0"/>
              <a:t>50</a:t>
            </a:fld>
            <a:endParaRPr lang="en-US" altLang="zh-CN"/>
          </a:p>
        </p:txBody>
      </p:sp>
      <p:graphicFrame>
        <p:nvGraphicFramePr>
          <p:cNvPr id="185355" name="Object 11"/>
          <p:cNvGraphicFramePr>
            <a:graphicFrameLocks noChangeAspect="1"/>
          </p:cNvGraphicFramePr>
          <p:nvPr/>
        </p:nvGraphicFramePr>
        <p:xfrm>
          <a:off x="3200400" y="5334000"/>
          <a:ext cx="4419600" cy="659642"/>
        </p:xfrm>
        <a:graphic>
          <a:graphicData uri="http://schemas.openxmlformats.org/presentationml/2006/ole">
            <mc:AlternateContent xmlns:mc="http://schemas.openxmlformats.org/markup-compatibility/2006">
              <mc:Choice xmlns:v="urn:schemas-microsoft-com:vml" Requires="v">
                <p:oleObj spid="_x0000_s8204" name="Equation" r:id="rId5" imgW="1701800" imgH="254000" progId="Equation.DSMT4">
                  <p:embed/>
                </p:oleObj>
              </mc:Choice>
              <mc:Fallback>
                <p:oleObj name="Equation" r:id="rId5" imgW="1701800" imgH="254000" progId="Equation.DSMT4">
                  <p:embed/>
                  <p:pic>
                    <p:nvPicPr>
                      <p:cNvPr id="0" name="Picture 3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00400" y="5334000"/>
                        <a:ext cx="4419600" cy="659642"/>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85356" name="Object 12"/>
          <p:cNvGraphicFramePr>
            <a:graphicFrameLocks noChangeAspect="1"/>
          </p:cNvGraphicFramePr>
          <p:nvPr/>
        </p:nvGraphicFramePr>
        <p:xfrm>
          <a:off x="685800" y="5410200"/>
          <a:ext cx="1630363" cy="533400"/>
        </p:xfrm>
        <a:graphic>
          <a:graphicData uri="http://schemas.openxmlformats.org/presentationml/2006/ole">
            <mc:AlternateContent xmlns:mc="http://schemas.openxmlformats.org/markup-compatibility/2006">
              <mc:Choice xmlns:v="urn:schemas-microsoft-com:vml" Requires="v">
                <p:oleObj spid="_x0000_s8205" name="Equation" r:id="rId7" imgW="698500" imgH="228600" progId="Equation.DSMT4">
                  <p:embed/>
                </p:oleObj>
              </mc:Choice>
              <mc:Fallback>
                <p:oleObj name="Equation" r:id="rId7" imgW="698500" imgH="228600" progId="Equation.DSMT4">
                  <p:embed/>
                  <p:pic>
                    <p:nvPicPr>
                      <p:cNvPr id="0" name="Picture 3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85800" y="5410200"/>
                        <a:ext cx="1630363" cy="53340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思考题</a:t>
            </a:r>
          </a:p>
        </p:txBody>
      </p:sp>
      <p:sp>
        <p:nvSpPr>
          <p:cNvPr id="3" name="内容占位符 2"/>
          <p:cNvSpPr>
            <a:spLocks noGrp="1"/>
          </p:cNvSpPr>
          <p:nvPr>
            <p:ph idx="1"/>
          </p:nvPr>
        </p:nvSpPr>
        <p:spPr/>
        <p:txBody>
          <a:bodyPr/>
          <a:lstStyle/>
          <a:p>
            <a:r>
              <a:rPr lang="zh-CN" altLang="en-US" dirty="0"/>
              <a:t>给定</a:t>
            </a:r>
            <a:r>
              <a:rPr lang="en-US" altLang="zh-CN" dirty="0"/>
              <a:t>n</a:t>
            </a:r>
            <a:r>
              <a:rPr lang="zh-CN" altLang="en-US" dirty="0"/>
              <a:t>个元素的数组</a:t>
            </a:r>
            <a:r>
              <a:rPr lang="en-US" altLang="zh-CN" dirty="0"/>
              <a:t>A</a:t>
            </a:r>
            <a:r>
              <a:rPr lang="zh-CN" altLang="en-US" dirty="0"/>
              <a:t>，产生一个二维数组</a:t>
            </a:r>
            <a:r>
              <a:rPr lang="en-US" altLang="zh-CN" dirty="0"/>
              <a:t>B</a:t>
            </a:r>
            <a:r>
              <a:rPr lang="zh-CN" altLang="en-US" dirty="0"/>
              <a:t>，</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CN" altLang="en-US" dirty="0"/>
              <a:t>估计蛮力法求解</a:t>
            </a:r>
            <a:r>
              <a:rPr lang="en-US" altLang="zh-CN" dirty="0"/>
              <a:t>B</a:t>
            </a:r>
            <a:r>
              <a:rPr lang="zh-CN" altLang="en-US" dirty="0"/>
              <a:t> 的上界</a:t>
            </a:r>
            <a:endParaRPr lang="en-US" altLang="zh-CN" dirty="0"/>
          </a:p>
          <a:p>
            <a:r>
              <a:rPr lang="zh-CN" altLang="en-US"/>
              <a:t>有更快的算法吗？</a:t>
            </a:r>
            <a:endParaRPr lang="en-US" altLang="zh-CN" dirty="0"/>
          </a:p>
          <a:p>
            <a:pPr>
              <a:buNone/>
            </a:pPr>
            <a:r>
              <a:rPr lang="en-US" altLang="zh-CN" dirty="0"/>
              <a:t> </a:t>
            </a:r>
            <a:endParaRPr lang="zh-CN" altLang="en-US" dirty="0"/>
          </a:p>
        </p:txBody>
      </p:sp>
      <p:pic>
        <p:nvPicPr>
          <p:cNvPr id="225282" name="Picture 2"/>
          <p:cNvPicPr>
            <a:picLocks noChangeAspect="1" noChangeArrowheads="1"/>
          </p:cNvPicPr>
          <p:nvPr/>
        </p:nvPicPr>
        <p:blipFill>
          <a:blip r:embed="rId2" cstate="print"/>
          <a:srcRect/>
          <a:stretch>
            <a:fillRect/>
          </a:stretch>
        </p:blipFill>
        <p:spPr bwMode="auto">
          <a:xfrm>
            <a:off x="2209800" y="2133600"/>
            <a:ext cx="3905250" cy="771525"/>
          </a:xfrm>
          <a:prstGeom prst="rect">
            <a:avLst/>
          </a:prstGeom>
          <a:noFill/>
          <a:ln w="9525">
            <a:noFill/>
            <a:miter lim="800000"/>
            <a:headEnd/>
            <a:tailEnd/>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8" name="Rectangle 6"/>
          <p:cNvSpPr>
            <a:spLocks noChangeArrowheads="1"/>
          </p:cNvSpPr>
          <p:nvPr/>
        </p:nvSpPr>
        <p:spPr bwMode="auto">
          <a:xfrm>
            <a:off x="457200" y="1371600"/>
            <a:ext cx="8299450" cy="5305425"/>
          </a:xfrm>
          <a:prstGeom prst="rect">
            <a:avLst/>
          </a:prstGeom>
          <a:noFill/>
          <a:ln>
            <a:noFill/>
          </a:ln>
        </p:spPr>
        <p:txBody>
          <a:bodyPr/>
          <a:lstStyle>
            <a:lvl1pPr marL="533400" indent="-533400" eaLnBrk="0" hangingPunct="0">
              <a:spcBef>
                <a:spcPct val="20000"/>
              </a:spcBef>
              <a:buClr>
                <a:schemeClr val="accent1"/>
              </a:buClr>
              <a:buFont typeface="Wingdings" pitchFamily="2" charset="2"/>
              <a:buChar char="l"/>
              <a:defRPr sz="2800">
                <a:solidFill>
                  <a:schemeClr val="tx1"/>
                </a:solidFill>
                <a:latin typeface="Arial" charset="0"/>
                <a:ea typeface="宋体" pitchFamily="2" charset="-122"/>
              </a:defRPr>
            </a:lvl1pPr>
            <a:lvl2pPr marL="895350" indent="-438150" eaLnBrk="0" hangingPunct="0">
              <a:spcBef>
                <a:spcPct val="20000"/>
              </a:spcBef>
              <a:buClr>
                <a:schemeClr val="accent1"/>
              </a:buClr>
              <a:buFont typeface="Wingdings" pitchFamily="2" charset="2"/>
              <a:buChar char="¡"/>
              <a:defRPr sz="2300">
                <a:solidFill>
                  <a:schemeClr val="tx1"/>
                </a:solidFill>
                <a:latin typeface="Arial" charset="0"/>
                <a:ea typeface="宋体" pitchFamily="2" charset="-122"/>
              </a:defRPr>
            </a:lvl2pPr>
            <a:lvl3pPr marL="1314450" indent="-400050" eaLnBrk="0" hangingPunct="0">
              <a:spcBef>
                <a:spcPct val="20000"/>
              </a:spcBef>
              <a:buClr>
                <a:schemeClr val="accent1"/>
              </a:buClr>
              <a:buFont typeface="Wingdings" pitchFamily="2" charset="2"/>
              <a:buChar char="l"/>
              <a:defRPr sz="2100">
                <a:solidFill>
                  <a:schemeClr val="tx1"/>
                </a:solidFill>
                <a:latin typeface="Arial" charset="0"/>
                <a:ea typeface="宋体" pitchFamily="2" charset="-122"/>
              </a:defRPr>
            </a:lvl3pPr>
            <a:lvl4pPr marL="1714500" indent="-342900" eaLnBrk="0" hangingPunct="0">
              <a:spcBef>
                <a:spcPct val="20000"/>
              </a:spcBef>
              <a:buClr>
                <a:schemeClr val="accent1"/>
              </a:buClr>
              <a:buChar char="•"/>
              <a:defRPr>
                <a:solidFill>
                  <a:schemeClr val="tx1"/>
                </a:solidFill>
                <a:latin typeface="Arial" charset="0"/>
                <a:ea typeface="宋体" pitchFamily="2" charset="-122"/>
              </a:defRPr>
            </a:lvl4pPr>
            <a:lvl5pPr marL="2171700" indent="-342900" eaLnBrk="0" hangingPunct="0">
              <a:spcBef>
                <a:spcPct val="20000"/>
              </a:spcBef>
              <a:buClr>
                <a:schemeClr val="accent1"/>
              </a:buClr>
              <a:buFont typeface="Wingdings" pitchFamily="2" charset="2"/>
              <a:buChar char=""/>
              <a:defRPr>
                <a:solidFill>
                  <a:schemeClr val="tx1"/>
                </a:solidFill>
                <a:latin typeface="Arial" charset="0"/>
                <a:ea typeface="宋体" pitchFamily="2" charset="-122"/>
              </a:defRPr>
            </a:lvl5pPr>
            <a:lvl6pPr marL="2628900" indent="-342900" eaLnBrk="0" fontAlgn="base" hangingPunct="0">
              <a:spcBef>
                <a:spcPct val="20000"/>
              </a:spcBef>
              <a:spcAft>
                <a:spcPct val="0"/>
              </a:spcAft>
              <a:buClr>
                <a:schemeClr val="accent1"/>
              </a:buClr>
              <a:buFont typeface="Wingdings" pitchFamily="2" charset="2"/>
              <a:buChar char=""/>
              <a:defRPr>
                <a:solidFill>
                  <a:schemeClr val="tx1"/>
                </a:solidFill>
                <a:latin typeface="Arial" charset="0"/>
                <a:ea typeface="宋体" pitchFamily="2" charset="-122"/>
              </a:defRPr>
            </a:lvl6pPr>
            <a:lvl7pPr marL="3086100" indent="-342900" eaLnBrk="0" fontAlgn="base" hangingPunct="0">
              <a:spcBef>
                <a:spcPct val="20000"/>
              </a:spcBef>
              <a:spcAft>
                <a:spcPct val="0"/>
              </a:spcAft>
              <a:buClr>
                <a:schemeClr val="accent1"/>
              </a:buClr>
              <a:buFont typeface="Wingdings" pitchFamily="2" charset="2"/>
              <a:buChar char=""/>
              <a:defRPr>
                <a:solidFill>
                  <a:schemeClr val="tx1"/>
                </a:solidFill>
                <a:latin typeface="Arial" charset="0"/>
                <a:ea typeface="宋体" pitchFamily="2" charset="-122"/>
              </a:defRPr>
            </a:lvl7pPr>
            <a:lvl8pPr marL="3543300" indent="-342900" eaLnBrk="0" fontAlgn="base" hangingPunct="0">
              <a:spcBef>
                <a:spcPct val="20000"/>
              </a:spcBef>
              <a:spcAft>
                <a:spcPct val="0"/>
              </a:spcAft>
              <a:buClr>
                <a:schemeClr val="accent1"/>
              </a:buClr>
              <a:buFont typeface="Wingdings" pitchFamily="2" charset="2"/>
              <a:buChar char=""/>
              <a:defRPr>
                <a:solidFill>
                  <a:schemeClr val="tx1"/>
                </a:solidFill>
                <a:latin typeface="Arial" charset="0"/>
                <a:ea typeface="宋体" pitchFamily="2" charset="-122"/>
              </a:defRPr>
            </a:lvl8pPr>
            <a:lvl9pPr marL="4000500" indent="-342900" eaLnBrk="0" fontAlgn="base" hangingPunct="0">
              <a:spcBef>
                <a:spcPct val="20000"/>
              </a:spcBef>
              <a:spcAft>
                <a:spcPct val="0"/>
              </a:spcAft>
              <a:buClr>
                <a:schemeClr val="accent1"/>
              </a:buClr>
              <a:buFont typeface="Wingdings" pitchFamily="2" charset="2"/>
              <a:buChar char=""/>
              <a:defRPr>
                <a:solidFill>
                  <a:schemeClr val="tx1"/>
                </a:solidFill>
                <a:latin typeface="Arial" charset="0"/>
                <a:ea typeface="宋体" pitchFamily="2" charset="-122"/>
              </a:defRPr>
            </a:lvl9pPr>
          </a:lstStyle>
          <a:p>
            <a:pPr marL="0" indent="0">
              <a:buClr>
                <a:srgbClr val="FF3300"/>
              </a:buClr>
              <a:buFont typeface="Wingdings" pitchFamily="2" charset="2"/>
              <a:buNone/>
              <a:defRPr/>
            </a:pPr>
            <a:r>
              <a:rPr lang="zh-CN" altLang="en-US" sz="2200" dirty="0"/>
              <a:t>假如你面前有一堵朝两个方向无限延伸的墙，墙上有一扇门，但你不知道门离你有多远，也不知道门在哪个方向。你只有走到门前才能看到它。假设从当前位置到门要走</a:t>
            </a:r>
            <a:r>
              <a:rPr lang="en-US" altLang="zh-CN" sz="2200" dirty="0"/>
              <a:t>n</a:t>
            </a:r>
            <a:r>
              <a:rPr lang="zh-CN" altLang="en-US" sz="2200" dirty="0"/>
              <a:t>（</a:t>
            </a:r>
            <a:r>
              <a:rPr lang="en-US" altLang="zh-CN" sz="2200" dirty="0"/>
              <a:t>n</a:t>
            </a:r>
            <a:r>
              <a:rPr lang="zh-CN" altLang="en-US" sz="2200" dirty="0"/>
              <a:t>未知）步，请设计一个算法，使你最多走</a:t>
            </a:r>
            <a:r>
              <a:rPr lang="en-US" altLang="zh-CN" sz="2200" dirty="0"/>
              <a:t>O(n)</a:t>
            </a:r>
            <a:r>
              <a:rPr lang="zh-CN" altLang="en-US" sz="2200" dirty="0"/>
              <a:t>步就能遇到门。</a:t>
            </a:r>
            <a:endParaRPr lang="en-US" altLang="zh-CN" sz="2200" dirty="0"/>
          </a:p>
          <a:p>
            <a:pPr algn="ctr">
              <a:buClr>
                <a:srgbClr val="FF3300"/>
              </a:buClr>
              <a:buFont typeface="Wingdings" pitchFamily="2" charset="2"/>
              <a:buAutoNum type="arabicPeriod"/>
              <a:defRPr/>
            </a:pPr>
            <a:endParaRPr lang="zh-CN" altLang="en-US" sz="2200" dirty="0"/>
          </a:p>
        </p:txBody>
      </p:sp>
      <p:sp>
        <p:nvSpPr>
          <p:cNvPr id="151554" name="Rectangle 2"/>
          <p:cNvSpPr>
            <a:spLocks noGrp="1" noChangeArrowheads="1"/>
          </p:cNvSpPr>
          <p:nvPr>
            <p:ph type="title"/>
          </p:nvPr>
        </p:nvSpPr>
        <p:spPr>
          <a:xfrm>
            <a:off x="609600" y="227013"/>
            <a:ext cx="7588250" cy="685800"/>
          </a:xfrm>
        </p:spPr>
        <p:txBody>
          <a:bodyPr/>
          <a:lstStyle/>
          <a:p>
            <a:pPr algn="l">
              <a:defRPr/>
            </a:pPr>
            <a:r>
              <a:rPr lang="zh-CN" altLang="en-US" sz="2800" dirty="0">
                <a:ea typeface="宋体" charset="-122"/>
              </a:rPr>
              <a:t>例：找到我的门</a:t>
            </a:r>
          </a:p>
        </p:txBody>
      </p:sp>
      <p:sp>
        <p:nvSpPr>
          <p:cNvPr id="56324" name="Rectangle 16"/>
          <p:cNvSpPr>
            <a:spLocks noGrp="1" noChangeArrowheads="1"/>
          </p:cNvSpPr>
          <p:nvPr>
            <p:ph type="sldNum" sz="quarter" idx="4294967295"/>
          </p:nvPr>
        </p:nvSpPr>
        <p:spPr bwMode="auto">
          <a:xfrm>
            <a:off x="8686800" y="6416675"/>
            <a:ext cx="457200" cy="365125"/>
          </a:xfrm>
          <a:prstGeom prst="rect">
            <a:avLst/>
          </a:prstGeom>
          <a:noFill/>
          <a:ln>
            <a:miter lim="800000"/>
            <a:headEnd/>
            <a:tailEnd/>
          </a:ln>
        </p:spPr>
        <p:txBody>
          <a:bodyPr/>
          <a:lstStyle/>
          <a:p>
            <a:pPr algn="ctr" eaLnBrk="0" hangingPunct="0"/>
            <a:fld id="{CCB39A33-2B12-4524-ABEB-21C06B51C976}" type="slidenum">
              <a:rPr lang="zh-CN" altLang="en-US"/>
              <a:pPr algn="ctr" eaLnBrk="0" hangingPunct="0"/>
              <a:t>52</a:t>
            </a:fld>
            <a:endParaRPr lang="en-US" altLang="zh-CN"/>
          </a:p>
        </p:txBody>
      </p:sp>
      <p:cxnSp>
        <p:nvCxnSpPr>
          <p:cNvPr id="56325" name="直接连接符 2"/>
          <p:cNvCxnSpPr>
            <a:cxnSpLocks noChangeShapeType="1"/>
          </p:cNvCxnSpPr>
          <p:nvPr/>
        </p:nvCxnSpPr>
        <p:spPr bwMode="auto">
          <a:xfrm>
            <a:off x="1295400" y="3505200"/>
            <a:ext cx="6629400" cy="0"/>
          </a:xfrm>
          <a:prstGeom prst="line">
            <a:avLst/>
          </a:prstGeom>
          <a:noFill/>
          <a:ln w="38100" algn="ctr">
            <a:solidFill>
              <a:srgbClr val="FF0000"/>
            </a:solidFill>
            <a:round/>
            <a:headEnd type="none" w="sm" len="sm"/>
            <a:tailEnd type="triangle" w="sm" len="sm"/>
          </a:ln>
        </p:spPr>
      </p:cxnSp>
      <p:sp>
        <p:nvSpPr>
          <p:cNvPr id="56327" name="矩形 4"/>
          <p:cNvSpPr>
            <a:spLocks noChangeArrowheads="1"/>
          </p:cNvSpPr>
          <p:nvPr/>
        </p:nvSpPr>
        <p:spPr bwMode="auto">
          <a:xfrm>
            <a:off x="7315200" y="2895600"/>
            <a:ext cx="304800" cy="571500"/>
          </a:xfrm>
          <a:prstGeom prst="rect">
            <a:avLst/>
          </a:prstGeom>
          <a:solidFill>
            <a:schemeClr val="accent6">
              <a:lumMod val="50000"/>
            </a:schemeClr>
          </a:solidFill>
          <a:ln w="12700" algn="ctr">
            <a:solidFill>
              <a:srgbClr val="FF0000"/>
            </a:solidFill>
            <a:round/>
            <a:headEnd type="none" w="sm" len="sm"/>
            <a:tailEnd type="triangle" w="sm" len="sm"/>
          </a:ln>
        </p:spPr>
        <p:txBody>
          <a:bodyPr wrap="none" anchor="ctr"/>
          <a:lstStyle/>
          <a:p>
            <a:pPr algn="ctr" eaLnBrk="0" hangingPunct="0"/>
            <a:endParaRPr lang="zh-CN" altLang="en-US"/>
          </a:p>
        </p:txBody>
      </p:sp>
      <p:sp>
        <p:nvSpPr>
          <p:cNvPr id="56328" name="左大括号 6"/>
          <p:cNvSpPr>
            <a:spLocks/>
          </p:cNvSpPr>
          <p:nvPr/>
        </p:nvSpPr>
        <p:spPr bwMode="auto">
          <a:xfrm rot="16200000" flipV="1">
            <a:off x="5858668" y="2218531"/>
            <a:ext cx="339725" cy="3065462"/>
          </a:xfrm>
          <a:prstGeom prst="leftBrace">
            <a:avLst>
              <a:gd name="adj1" fmla="val 8313"/>
              <a:gd name="adj2" fmla="val 50000"/>
            </a:avLst>
          </a:prstGeom>
          <a:solidFill>
            <a:schemeClr val="bg1"/>
          </a:solidFill>
          <a:ln w="12700" algn="ctr">
            <a:solidFill>
              <a:srgbClr val="FF0000"/>
            </a:solidFill>
            <a:round/>
            <a:headEnd type="none" w="sm" len="sm"/>
            <a:tailEnd type="triangle" w="sm" len="sm"/>
          </a:ln>
        </p:spPr>
        <p:txBody>
          <a:bodyPr wrap="none" anchor="ctr"/>
          <a:lstStyle/>
          <a:p>
            <a:pPr algn="ctr" eaLnBrk="0" hangingPunct="0"/>
            <a:endParaRPr lang="zh-CN" altLang="en-US"/>
          </a:p>
        </p:txBody>
      </p:sp>
      <p:sp>
        <p:nvSpPr>
          <p:cNvPr id="56329" name="TextBox 7"/>
          <p:cNvSpPr txBox="1">
            <a:spLocks noChangeArrowheads="1"/>
          </p:cNvSpPr>
          <p:nvPr/>
        </p:nvSpPr>
        <p:spPr bwMode="auto">
          <a:xfrm>
            <a:off x="5562600" y="4267200"/>
            <a:ext cx="990600" cy="457200"/>
          </a:xfrm>
          <a:prstGeom prst="rect">
            <a:avLst/>
          </a:prstGeom>
          <a:noFill/>
          <a:ln w="9525">
            <a:noFill/>
            <a:miter lim="800000"/>
            <a:headEnd/>
            <a:tailEnd/>
          </a:ln>
        </p:spPr>
        <p:txBody>
          <a:bodyPr>
            <a:spAutoFit/>
          </a:bodyPr>
          <a:lstStyle/>
          <a:p>
            <a:pPr algn="ctr" eaLnBrk="0" hangingPunct="0"/>
            <a:r>
              <a:rPr lang="en-US" altLang="zh-CN" dirty="0"/>
              <a:t>n</a:t>
            </a:r>
            <a:r>
              <a:rPr lang="zh-CN" altLang="en-US" dirty="0"/>
              <a:t>步</a:t>
            </a:r>
          </a:p>
        </p:txBody>
      </p:sp>
      <p:cxnSp>
        <p:nvCxnSpPr>
          <p:cNvPr id="25610" name="直接箭头连接符 9"/>
          <p:cNvCxnSpPr>
            <a:cxnSpLocks noChangeShapeType="1"/>
          </p:cNvCxnSpPr>
          <p:nvPr/>
        </p:nvCxnSpPr>
        <p:spPr bwMode="auto">
          <a:xfrm>
            <a:off x="4402138" y="3276600"/>
            <a:ext cx="550862" cy="0"/>
          </a:xfrm>
          <a:prstGeom prst="straightConnector1">
            <a:avLst/>
          </a:prstGeom>
          <a:noFill/>
          <a:ln w="38100" algn="ctr">
            <a:solidFill>
              <a:srgbClr val="FF0000"/>
            </a:solidFill>
            <a:round/>
            <a:headEnd type="none" w="sm" len="sm"/>
            <a:tailEnd type="arrow" w="med" len="med"/>
          </a:ln>
        </p:spPr>
      </p:cxnSp>
      <p:cxnSp>
        <p:nvCxnSpPr>
          <p:cNvPr id="25611" name="直接箭头连接符 11"/>
          <p:cNvCxnSpPr>
            <a:cxnSpLocks noChangeShapeType="1"/>
          </p:cNvCxnSpPr>
          <p:nvPr/>
        </p:nvCxnSpPr>
        <p:spPr bwMode="auto">
          <a:xfrm flipH="1">
            <a:off x="3886200" y="2971800"/>
            <a:ext cx="1066800" cy="0"/>
          </a:xfrm>
          <a:prstGeom prst="straightConnector1">
            <a:avLst/>
          </a:prstGeom>
          <a:noFill/>
          <a:ln w="38100" algn="ctr">
            <a:solidFill>
              <a:srgbClr val="FF0000"/>
            </a:solidFill>
            <a:round/>
            <a:headEnd type="none" w="sm" len="sm"/>
            <a:tailEnd type="arrow" w="med" len="med"/>
          </a:ln>
        </p:spPr>
      </p:cxnSp>
      <p:sp>
        <p:nvSpPr>
          <p:cNvPr id="25612" name="矩形 12"/>
          <p:cNvSpPr>
            <a:spLocks noChangeArrowheads="1"/>
          </p:cNvSpPr>
          <p:nvPr/>
        </p:nvSpPr>
        <p:spPr bwMode="auto">
          <a:xfrm>
            <a:off x="0" y="4611231"/>
            <a:ext cx="6324600" cy="2246769"/>
          </a:xfrm>
          <a:prstGeom prst="rect">
            <a:avLst/>
          </a:prstGeom>
          <a:noFill/>
          <a:ln w="9525">
            <a:noFill/>
            <a:miter lim="800000"/>
            <a:headEnd/>
            <a:tailEnd/>
          </a:ln>
        </p:spPr>
        <p:txBody>
          <a:bodyPr wrap="square">
            <a:spAutoFit/>
          </a:bodyPr>
          <a:lstStyle/>
          <a:p>
            <a:pPr algn="ctr" eaLnBrk="0" hangingPunct="0"/>
            <a:r>
              <a:rPr lang="zh-CN" altLang="en-US" dirty="0"/>
              <a:t>先向右走</a:t>
            </a:r>
            <a:r>
              <a:rPr lang="en-US" altLang="zh-CN" dirty="0"/>
              <a:t>1</a:t>
            </a:r>
            <a:r>
              <a:rPr lang="zh-CN" altLang="en-US" dirty="0"/>
              <a:t>步；</a:t>
            </a:r>
            <a:br>
              <a:rPr lang="zh-CN" altLang="en-US" dirty="0"/>
            </a:br>
            <a:r>
              <a:rPr lang="zh-CN" altLang="en-US" dirty="0"/>
              <a:t>如果途中没遇到门，再向左走</a:t>
            </a:r>
            <a:r>
              <a:rPr lang="en-US" altLang="zh-CN" dirty="0"/>
              <a:t>2</a:t>
            </a:r>
            <a:r>
              <a:rPr lang="zh-CN" altLang="en-US" dirty="0"/>
              <a:t>步；</a:t>
            </a:r>
            <a:br>
              <a:rPr lang="zh-CN" altLang="en-US" dirty="0"/>
            </a:br>
            <a:r>
              <a:rPr lang="zh-CN" altLang="en-US" dirty="0"/>
              <a:t>如果途中没遇到门，再向右走</a:t>
            </a:r>
            <a:r>
              <a:rPr lang="en-US" altLang="zh-CN" dirty="0"/>
              <a:t>4</a:t>
            </a:r>
            <a:r>
              <a:rPr lang="zh-CN" altLang="en-US" dirty="0"/>
              <a:t>步；</a:t>
            </a:r>
            <a:br>
              <a:rPr lang="zh-CN" altLang="en-US" dirty="0"/>
            </a:br>
            <a:r>
              <a:rPr lang="zh-CN" altLang="en-US" dirty="0"/>
              <a:t>如果途中没遇到门，再向左走</a:t>
            </a:r>
            <a:r>
              <a:rPr lang="en-US" altLang="zh-CN" dirty="0"/>
              <a:t>8</a:t>
            </a:r>
            <a:r>
              <a:rPr lang="zh-CN" altLang="en-US" dirty="0"/>
              <a:t>步；</a:t>
            </a:r>
            <a:br>
              <a:rPr lang="zh-CN" altLang="en-US" dirty="0"/>
            </a:br>
            <a:r>
              <a:rPr lang="en-US" altLang="zh-CN" dirty="0"/>
              <a:t>……</a:t>
            </a:r>
            <a:br>
              <a:rPr lang="en-US" altLang="zh-CN" dirty="0"/>
            </a:br>
            <a:r>
              <a:rPr lang="zh-CN" altLang="en-US" dirty="0"/>
              <a:t>直到找到门为止。</a:t>
            </a:r>
            <a:br>
              <a:rPr lang="zh-CN" altLang="en-US" dirty="0"/>
            </a:br>
            <a:endParaRPr lang="zh-CN" altLang="en-US" dirty="0"/>
          </a:p>
        </p:txBody>
      </p:sp>
      <p:cxnSp>
        <p:nvCxnSpPr>
          <p:cNvPr id="25613" name="直接箭头连接符 14"/>
          <p:cNvCxnSpPr>
            <a:cxnSpLocks noChangeShapeType="1"/>
          </p:cNvCxnSpPr>
          <p:nvPr/>
        </p:nvCxnSpPr>
        <p:spPr bwMode="auto">
          <a:xfrm>
            <a:off x="3962400" y="3948113"/>
            <a:ext cx="2209800" cy="0"/>
          </a:xfrm>
          <a:prstGeom prst="straightConnector1">
            <a:avLst/>
          </a:prstGeom>
          <a:noFill/>
          <a:ln w="38100" algn="ctr">
            <a:solidFill>
              <a:srgbClr val="FF0000"/>
            </a:solidFill>
            <a:round/>
            <a:headEnd type="none" w="sm" len="sm"/>
            <a:tailEnd type="arrow" w="med" len="med"/>
          </a:ln>
        </p:spPr>
      </p:cxnSp>
      <p:cxnSp>
        <p:nvCxnSpPr>
          <p:cNvPr id="25614" name="直接箭头连接符 18"/>
          <p:cNvCxnSpPr>
            <a:cxnSpLocks noChangeShapeType="1"/>
          </p:cNvCxnSpPr>
          <p:nvPr/>
        </p:nvCxnSpPr>
        <p:spPr bwMode="auto">
          <a:xfrm flipH="1">
            <a:off x="1828800" y="4191000"/>
            <a:ext cx="4305300" cy="0"/>
          </a:xfrm>
          <a:prstGeom prst="straightConnector1">
            <a:avLst/>
          </a:prstGeom>
          <a:noFill/>
          <a:ln w="38100" algn="ctr">
            <a:solidFill>
              <a:srgbClr val="FF0000"/>
            </a:solidFill>
            <a:round/>
            <a:headEnd type="none" w="sm" len="sm"/>
            <a:tailEnd type="arrow" w="med" len="med"/>
          </a:ln>
        </p:spPr>
      </p:cxnSp>
      <p:sp>
        <p:nvSpPr>
          <p:cNvPr id="15" name="笑脸 14"/>
          <p:cNvSpPr/>
          <p:nvPr/>
        </p:nvSpPr>
        <p:spPr bwMode="auto">
          <a:xfrm>
            <a:off x="4267200" y="3352800"/>
            <a:ext cx="228600" cy="228600"/>
          </a:xfrm>
          <a:prstGeom prst="smileyFace">
            <a:avLst/>
          </a:prstGeom>
          <a:solidFill>
            <a:srgbClr val="00B0F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000" b="1" i="0" u="none" strike="noStrike" cap="none" normalizeH="0" baseline="0">
              <a:ln>
                <a:noFill/>
              </a:ln>
              <a:solidFill>
                <a:schemeClr val="tx1"/>
              </a:solidFill>
              <a:effectLst/>
              <a:latin typeface="Times New Roman"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25610"/>
                                        </p:tgtEl>
                                        <p:attrNameLst>
                                          <p:attrName>style.visibility</p:attrName>
                                        </p:attrNameLst>
                                      </p:cBhvr>
                                      <p:to>
                                        <p:strVal val="visible"/>
                                      </p:to>
                                    </p:set>
                                    <p:animEffect transition="in" filter="wipe(down)">
                                      <p:cBhvr>
                                        <p:cTn id="7" dur="500"/>
                                        <p:tgtEl>
                                          <p:spTgt spid="2561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4" fill="hold" nodeType="clickEffect">
                                  <p:stCondLst>
                                    <p:cond delay="0"/>
                                  </p:stCondLst>
                                  <p:childTnLst>
                                    <p:set>
                                      <p:cBhvr>
                                        <p:cTn id="11" dur="1" fill="hold">
                                          <p:stCondLst>
                                            <p:cond delay="0"/>
                                          </p:stCondLst>
                                        </p:cTn>
                                        <p:tgtEl>
                                          <p:spTgt spid="25611"/>
                                        </p:tgtEl>
                                        <p:attrNameLst>
                                          <p:attrName>style.visibility</p:attrName>
                                        </p:attrNameLst>
                                      </p:cBhvr>
                                      <p:to>
                                        <p:strVal val="visible"/>
                                      </p:to>
                                    </p:set>
                                    <p:animEffect transition="in" filter="wipe(down)">
                                      <p:cBhvr>
                                        <p:cTn id="12" dur="500"/>
                                        <p:tgtEl>
                                          <p:spTgt spid="2561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4" fill="hold" nodeType="clickEffect">
                                  <p:stCondLst>
                                    <p:cond delay="0"/>
                                  </p:stCondLst>
                                  <p:childTnLst>
                                    <p:set>
                                      <p:cBhvr>
                                        <p:cTn id="16" dur="1" fill="hold">
                                          <p:stCondLst>
                                            <p:cond delay="0"/>
                                          </p:stCondLst>
                                        </p:cTn>
                                        <p:tgtEl>
                                          <p:spTgt spid="25613"/>
                                        </p:tgtEl>
                                        <p:attrNameLst>
                                          <p:attrName>style.visibility</p:attrName>
                                        </p:attrNameLst>
                                      </p:cBhvr>
                                      <p:to>
                                        <p:strVal val="visible"/>
                                      </p:to>
                                    </p:set>
                                    <p:animEffect transition="in" filter="wipe(down)">
                                      <p:cBhvr>
                                        <p:cTn id="17" dur="500"/>
                                        <p:tgtEl>
                                          <p:spTgt spid="25613"/>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4" fill="hold" nodeType="clickEffect">
                                  <p:stCondLst>
                                    <p:cond delay="0"/>
                                  </p:stCondLst>
                                  <p:childTnLst>
                                    <p:set>
                                      <p:cBhvr>
                                        <p:cTn id="21" dur="1" fill="hold">
                                          <p:stCondLst>
                                            <p:cond delay="0"/>
                                          </p:stCondLst>
                                        </p:cTn>
                                        <p:tgtEl>
                                          <p:spTgt spid="25614"/>
                                        </p:tgtEl>
                                        <p:attrNameLst>
                                          <p:attrName>style.visibility</p:attrName>
                                        </p:attrNameLst>
                                      </p:cBhvr>
                                      <p:to>
                                        <p:strVal val="visible"/>
                                      </p:to>
                                    </p:set>
                                    <p:animEffect transition="in" filter="wipe(down)">
                                      <p:cBhvr>
                                        <p:cTn id="22" dur="500"/>
                                        <p:tgtEl>
                                          <p:spTgt spid="25614"/>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25612">
                                            <p:txEl>
                                              <p:pRg st="0" end="0"/>
                                            </p:txEl>
                                          </p:spTgt>
                                        </p:tgtEl>
                                        <p:attrNameLst>
                                          <p:attrName>style.visibility</p:attrName>
                                        </p:attrNameLst>
                                      </p:cBhvr>
                                      <p:to>
                                        <p:strVal val="visible"/>
                                      </p:to>
                                    </p:set>
                                    <p:animEffect transition="in" filter="blinds(horizontal)">
                                      <p:cBhvr>
                                        <p:cTn id="27" dur="500"/>
                                        <p:tgtEl>
                                          <p:spTgt spid="256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矩形 1"/>
          <p:cNvSpPr>
            <a:spLocks noChangeArrowheads="1"/>
          </p:cNvSpPr>
          <p:nvPr/>
        </p:nvSpPr>
        <p:spPr bwMode="auto">
          <a:xfrm>
            <a:off x="381000" y="1447800"/>
            <a:ext cx="8610600" cy="4524375"/>
          </a:xfrm>
          <a:prstGeom prst="rect">
            <a:avLst/>
          </a:prstGeom>
          <a:noFill/>
          <a:ln w="9525">
            <a:noFill/>
            <a:miter lim="800000"/>
            <a:headEnd/>
            <a:tailEnd/>
          </a:ln>
        </p:spPr>
        <p:txBody>
          <a:bodyPr>
            <a:spAutoFit/>
          </a:bodyPr>
          <a:lstStyle/>
          <a:p>
            <a:pPr eaLnBrk="0" hangingPunct="0">
              <a:buClr>
                <a:srgbClr val="FF3300"/>
              </a:buClr>
              <a:buFont typeface="Wingdings" pitchFamily="2" charset="2"/>
              <a:buAutoNum type="arabicPeriod"/>
            </a:pPr>
            <a:r>
              <a:rPr lang="zh-CN" altLang="en-US" dirty="0"/>
              <a:t>以向右的方向为正，左向的方向为负；</a:t>
            </a:r>
          </a:p>
          <a:p>
            <a:pPr eaLnBrk="0" hangingPunct="0">
              <a:buClr>
                <a:srgbClr val="FF3300"/>
              </a:buClr>
              <a:buFont typeface="Wingdings" pitchFamily="2" charset="2"/>
              <a:buAutoNum type="arabicPeriod"/>
            </a:pPr>
            <a:r>
              <a:rPr lang="zh-CN" altLang="en-US" dirty="0"/>
              <a:t>用</a:t>
            </a:r>
            <a:r>
              <a:rPr lang="en-US" altLang="zh-CN" dirty="0"/>
              <a:t>f(</a:t>
            </a:r>
            <a:r>
              <a:rPr lang="en-US" altLang="zh-CN" dirty="0" err="1"/>
              <a:t>i</a:t>
            </a:r>
            <a:r>
              <a:rPr lang="en-US" altLang="zh-CN" dirty="0"/>
              <a:t>)</a:t>
            </a:r>
            <a:r>
              <a:rPr lang="zh-CN" altLang="en-US" dirty="0"/>
              <a:t>表示变向之前（第</a:t>
            </a:r>
            <a:r>
              <a:rPr lang="en-US" altLang="zh-CN" dirty="0" err="1"/>
              <a:t>i</a:t>
            </a:r>
            <a:r>
              <a:rPr lang="zh-CN" altLang="en-US" dirty="0"/>
              <a:t>次行走）朝某个方向连续行走的距离，则</a:t>
            </a:r>
            <a:r>
              <a:rPr lang="en-US" altLang="zh-CN" dirty="0"/>
              <a:t>f(</a:t>
            </a:r>
            <a:r>
              <a:rPr lang="en-US" altLang="zh-CN" dirty="0" err="1"/>
              <a:t>i</a:t>
            </a:r>
            <a:r>
              <a:rPr lang="en-US" altLang="zh-CN" dirty="0"/>
              <a:t>)=(-2)^(i-1)</a:t>
            </a:r>
            <a:r>
              <a:rPr lang="zh-CN" altLang="en-US" dirty="0"/>
              <a:t>， 其中</a:t>
            </a:r>
            <a:r>
              <a:rPr lang="en-US" altLang="zh-CN" i="1" dirty="0" err="1"/>
              <a:t>i</a:t>
            </a:r>
            <a:r>
              <a:rPr lang="en-US" altLang="zh-CN" dirty="0"/>
              <a:t> = 1, 2…,</a:t>
            </a:r>
            <a:r>
              <a:rPr lang="en-US" altLang="zh-CN" i="1" dirty="0"/>
              <a:t>k</a:t>
            </a:r>
            <a:r>
              <a:rPr lang="zh-CN" altLang="en-US" dirty="0"/>
              <a:t>；</a:t>
            </a:r>
            <a:r>
              <a:rPr lang="en-US" altLang="zh-CN" i="1" dirty="0"/>
              <a:t>f</a:t>
            </a:r>
            <a:r>
              <a:rPr lang="en-US" altLang="zh-CN" dirty="0"/>
              <a:t>(1)=1, </a:t>
            </a:r>
            <a:r>
              <a:rPr lang="en-US" altLang="zh-CN" i="1" dirty="0"/>
              <a:t>f</a:t>
            </a:r>
            <a:r>
              <a:rPr lang="en-US" altLang="zh-CN" dirty="0"/>
              <a:t>(2)=-2, </a:t>
            </a:r>
            <a:r>
              <a:rPr lang="en-US" altLang="zh-CN" i="1" dirty="0"/>
              <a:t>f</a:t>
            </a:r>
            <a:r>
              <a:rPr lang="en-US" altLang="zh-CN" dirty="0"/>
              <a:t>(3)=4, </a:t>
            </a:r>
            <a:r>
              <a:rPr lang="en-US" altLang="zh-CN" i="1" dirty="0"/>
              <a:t>f</a:t>
            </a:r>
            <a:r>
              <a:rPr lang="en-US" altLang="zh-CN" dirty="0"/>
              <a:t>(4)=-8, …</a:t>
            </a:r>
          </a:p>
          <a:p>
            <a:pPr eaLnBrk="0" hangingPunct="0">
              <a:buClr>
                <a:srgbClr val="FF3300"/>
              </a:buClr>
              <a:buFont typeface="Wingdings" pitchFamily="2" charset="2"/>
              <a:buAutoNum type="arabicPeriod"/>
            </a:pPr>
            <a:r>
              <a:rPr lang="zh-CN" altLang="en-US" dirty="0"/>
              <a:t>用</a:t>
            </a:r>
            <a:r>
              <a:rPr lang="en-US" altLang="zh-CN" dirty="0"/>
              <a:t>d(</a:t>
            </a:r>
            <a:r>
              <a:rPr lang="en-US" altLang="zh-CN" dirty="0" err="1"/>
              <a:t>i</a:t>
            </a:r>
            <a:r>
              <a:rPr lang="en-US" altLang="zh-CN" dirty="0"/>
              <a:t>)</a:t>
            </a:r>
            <a:r>
              <a:rPr lang="zh-CN" altLang="en-US" dirty="0"/>
              <a:t>表示行走之后与起始位置的距离，则</a:t>
            </a:r>
            <a:r>
              <a:rPr lang="en-US" altLang="zh-CN" dirty="0"/>
              <a:t>d(</a:t>
            </a:r>
            <a:r>
              <a:rPr lang="en-US" altLang="zh-CN" dirty="0" err="1"/>
              <a:t>i</a:t>
            </a:r>
            <a:r>
              <a:rPr lang="en-US" altLang="zh-CN" dirty="0"/>
              <a:t>)=f(1)+f(2)+……+f(</a:t>
            </a:r>
            <a:r>
              <a:rPr lang="en-US" altLang="zh-CN" dirty="0" err="1"/>
              <a:t>i</a:t>
            </a:r>
            <a:r>
              <a:rPr lang="en-US" altLang="zh-CN" dirty="0"/>
              <a:t>)</a:t>
            </a:r>
            <a:r>
              <a:rPr lang="zh-CN" altLang="en-US" dirty="0"/>
              <a:t>，这是个简单的等比级数求和。</a:t>
            </a:r>
            <a:endParaRPr lang="en-US" altLang="zh-CN" dirty="0"/>
          </a:p>
          <a:p>
            <a:pPr eaLnBrk="0" hangingPunct="0">
              <a:buClr>
                <a:srgbClr val="FF3300"/>
              </a:buClr>
              <a:buFont typeface="Wingdings" pitchFamily="2" charset="2"/>
              <a:buAutoNum type="arabicPeriod"/>
            </a:pPr>
            <a:r>
              <a:rPr lang="zh-CN" altLang="en-US" dirty="0"/>
              <a:t>假设在第</a:t>
            </a:r>
            <a:r>
              <a:rPr lang="en-US" altLang="zh-CN" dirty="0"/>
              <a:t>k</a:t>
            </a:r>
            <a:r>
              <a:rPr lang="zh-CN" altLang="en-US" dirty="0"/>
              <a:t>次朝某个方向行走之后找到了门，于是有</a:t>
            </a:r>
            <a:br>
              <a:rPr lang="zh-CN" altLang="en-US" dirty="0"/>
            </a:br>
            <a:r>
              <a:rPr lang="en-US" altLang="zh-CN" dirty="0"/>
              <a:t>|d(k-2)|&lt;n&lt;=|d(k)|</a:t>
            </a:r>
          </a:p>
          <a:p>
            <a:pPr eaLnBrk="0" hangingPunct="0">
              <a:buClr>
                <a:srgbClr val="FF3300"/>
              </a:buClr>
              <a:buFont typeface="Wingdings" pitchFamily="2" charset="2"/>
              <a:buAutoNum type="arabicPeriod"/>
            </a:pPr>
            <a:r>
              <a:rPr lang="zh-CN" altLang="en-US" dirty="0"/>
              <a:t>进一步化简之后，有 </a:t>
            </a:r>
            <a:r>
              <a:rPr lang="en-US" altLang="zh-CN" dirty="0"/>
              <a:t>2^(k-2)&lt;3*n+1&lt;2^k</a:t>
            </a:r>
          </a:p>
          <a:p>
            <a:pPr eaLnBrk="0" hangingPunct="0">
              <a:buClr>
                <a:srgbClr val="FF3300"/>
              </a:buClr>
              <a:buFont typeface="Wingdings" pitchFamily="2" charset="2"/>
              <a:buAutoNum type="arabicPeriod"/>
            </a:pPr>
            <a:r>
              <a:rPr lang="zh-CN" altLang="en-US" dirty="0"/>
              <a:t>行走的总的步数为</a:t>
            </a:r>
            <a:endParaRPr lang="en-US" altLang="zh-CN" dirty="0"/>
          </a:p>
          <a:p>
            <a:pPr eaLnBrk="0" hangingPunct="0">
              <a:buClr>
                <a:srgbClr val="FF3300"/>
              </a:buClr>
            </a:pPr>
            <a:br>
              <a:rPr lang="zh-CN" altLang="en-US" dirty="0"/>
            </a:br>
            <a:r>
              <a:rPr lang="en-US" altLang="zh-CN" dirty="0"/>
              <a:t>S=|f(1)|+|f(2)|+……+|f(k)|=2^k-1 = 4*[2^(k-2)]-1 &lt; 12*n+3</a:t>
            </a:r>
            <a:endParaRPr lang="zh-CN" altLang="en-US" dirty="0"/>
          </a:p>
        </p:txBody>
      </p:sp>
      <p:sp>
        <p:nvSpPr>
          <p:cNvPr id="57347" name="矩形 3"/>
          <p:cNvSpPr>
            <a:spLocks noChangeArrowheads="1"/>
          </p:cNvSpPr>
          <p:nvPr/>
        </p:nvSpPr>
        <p:spPr bwMode="auto">
          <a:xfrm>
            <a:off x="533400" y="5867400"/>
            <a:ext cx="4305300" cy="461963"/>
          </a:xfrm>
          <a:prstGeom prst="rect">
            <a:avLst/>
          </a:prstGeom>
          <a:noFill/>
          <a:ln w="9525">
            <a:noFill/>
            <a:miter lim="800000"/>
            <a:headEnd/>
            <a:tailEnd/>
          </a:ln>
        </p:spPr>
        <p:txBody>
          <a:bodyPr wrap="none">
            <a:spAutoFit/>
          </a:bodyPr>
          <a:lstStyle/>
          <a:p>
            <a:pPr lvl="1" eaLnBrk="0" hangingPunct="0">
              <a:buClr>
                <a:srgbClr val="FF3300"/>
              </a:buClr>
            </a:pPr>
            <a:r>
              <a:rPr lang="zh-CN" altLang="en-US"/>
              <a:t>因此该算法的复杂度是</a:t>
            </a:r>
            <a:r>
              <a:rPr lang="en-US" altLang="zh-CN"/>
              <a:t>O(</a:t>
            </a:r>
            <a:r>
              <a:rPr lang="en-US" altLang="zh-CN" i="1"/>
              <a:t>n</a:t>
            </a:r>
            <a:r>
              <a:rPr lang="en-US" altLang="zh-CN"/>
              <a:t>)</a:t>
            </a:r>
            <a:endParaRPr lang="zh-CN" altLang="en-US"/>
          </a:p>
        </p:txBody>
      </p:sp>
      <p:sp>
        <p:nvSpPr>
          <p:cNvPr id="57348" name="矩形 4"/>
          <p:cNvSpPr>
            <a:spLocks noChangeArrowheads="1"/>
          </p:cNvSpPr>
          <p:nvPr/>
        </p:nvSpPr>
        <p:spPr bwMode="auto">
          <a:xfrm>
            <a:off x="685800" y="76200"/>
            <a:ext cx="1057275" cy="769938"/>
          </a:xfrm>
          <a:prstGeom prst="rect">
            <a:avLst/>
          </a:prstGeom>
          <a:noFill/>
          <a:ln w="9525">
            <a:noFill/>
            <a:miter lim="800000"/>
            <a:headEnd/>
            <a:tailEnd/>
          </a:ln>
        </p:spPr>
        <p:txBody>
          <a:bodyPr wrap="none">
            <a:spAutoFit/>
          </a:bodyPr>
          <a:lstStyle/>
          <a:p>
            <a:pPr eaLnBrk="0" hangingPunct="0">
              <a:buClr>
                <a:srgbClr val="FF3300"/>
              </a:buClr>
            </a:pPr>
            <a:r>
              <a:rPr lang="zh-CN" altLang="en-US" sz="4400"/>
              <a:t>解</a:t>
            </a:r>
            <a:r>
              <a:rPr lang="zh-CN" altLang="en-US"/>
              <a:t>：</a:t>
            </a:r>
            <a:endParaRPr lang="en-US" altLang="zh-CN"/>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D42D396-7B2B-491D-8E06-FC34846ACCB2}"/>
              </a:ext>
            </a:extLst>
          </p:cNvPr>
          <p:cNvSpPr>
            <a:spLocks noGrp="1"/>
          </p:cNvSpPr>
          <p:nvPr>
            <p:ph type="title"/>
          </p:nvPr>
        </p:nvSpPr>
        <p:spPr/>
        <p:txBody>
          <a:bodyPr/>
          <a:lstStyle/>
          <a:p>
            <a:pPr>
              <a:defRPr/>
            </a:pPr>
            <a:r>
              <a:rPr lang="zh-CN" altLang="en-US" dirty="0">
                <a:ea typeface="宋体" charset="-122"/>
              </a:rPr>
              <a:t>例</a:t>
            </a:r>
            <a:r>
              <a:rPr lang="en-US" altLang="zh-CN" dirty="0">
                <a:ea typeface="宋体" charset="-122"/>
              </a:rPr>
              <a:t>3</a:t>
            </a:r>
            <a:r>
              <a:rPr lang="zh-CN" altLang="en-US" dirty="0">
                <a:ea typeface="宋体" charset="-122"/>
              </a:rPr>
              <a:t>：带锁的门</a:t>
            </a:r>
          </a:p>
        </p:txBody>
      </p:sp>
      <p:sp>
        <p:nvSpPr>
          <p:cNvPr id="3" name="内容占位符 2">
            <a:extLst>
              <a:ext uri="{FF2B5EF4-FFF2-40B4-BE49-F238E27FC236}">
                <a16:creationId xmlns:a16="http://schemas.microsoft.com/office/drawing/2014/main" id="{8FED4C2D-C7A9-4A4F-99AD-9511C49F0AEE}"/>
              </a:ext>
            </a:extLst>
          </p:cNvPr>
          <p:cNvSpPr>
            <a:spLocks noGrp="1"/>
          </p:cNvSpPr>
          <p:nvPr>
            <p:ph idx="1"/>
          </p:nvPr>
        </p:nvSpPr>
        <p:spPr/>
        <p:txBody>
          <a:bodyPr/>
          <a:lstStyle/>
          <a:p>
            <a:pPr>
              <a:buFont typeface="Monotype Sorts" pitchFamily="2" charset="2"/>
              <a:buChar char="b"/>
              <a:defRPr/>
            </a:pPr>
            <a:r>
              <a:rPr lang="zh-CN" altLang="en-US" dirty="0">
                <a:effectLst/>
                <a:ea typeface="宋体" charset="-122"/>
              </a:rPr>
              <a:t>提出问题：在走廊上有</a:t>
            </a:r>
            <a:r>
              <a:rPr lang="en-US" altLang="zh-CN" dirty="0">
                <a:effectLst/>
                <a:ea typeface="宋体" charset="-122"/>
              </a:rPr>
              <a:t>n</a:t>
            </a:r>
            <a:r>
              <a:rPr lang="zh-CN" altLang="en-US" dirty="0">
                <a:effectLst/>
                <a:ea typeface="宋体" charset="-122"/>
              </a:rPr>
              <a:t>个带锁的门，从</a:t>
            </a:r>
            <a:r>
              <a:rPr lang="en-US" altLang="zh-CN" dirty="0">
                <a:effectLst/>
                <a:ea typeface="宋体" charset="-122"/>
              </a:rPr>
              <a:t>1</a:t>
            </a:r>
            <a:r>
              <a:rPr lang="zh-CN" altLang="en-US" dirty="0">
                <a:effectLst/>
                <a:ea typeface="宋体" charset="-122"/>
              </a:rPr>
              <a:t>到</a:t>
            </a:r>
            <a:r>
              <a:rPr lang="en-US" altLang="zh-CN" dirty="0">
                <a:effectLst/>
                <a:ea typeface="宋体" charset="-122"/>
              </a:rPr>
              <a:t>n</a:t>
            </a:r>
            <a:r>
              <a:rPr lang="zh-CN" altLang="en-US" dirty="0">
                <a:effectLst/>
                <a:ea typeface="宋体" charset="-122"/>
              </a:rPr>
              <a:t>依次编号。最初所有的门都是关着的。我们从门前依次经过</a:t>
            </a:r>
            <a:r>
              <a:rPr lang="en-US" altLang="zh-CN" dirty="0">
                <a:effectLst/>
                <a:ea typeface="宋体" charset="-122"/>
              </a:rPr>
              <a:t>n</a:t>
            </a:r>
            <a:r>
              <a:rPr lang="zh-CN" altLang="en-US" dirty="0">
                <a:effectLst/>
                <a:ea typeface="宋体" charset="-122"/>
              </a:rPr>
              <a:t>次，每一次都从</a:t>
            </a:r>
            <a:r>
              <a:rPr lang="en-US" altLang="zh-CN" dirty="0">
                <a:effectLst/>
                <a:ea typeface="宋体" charset="-122"/>
              </a:rPr>
              <a:t>1</a:t>
            </a:r>
            <a:r>
              <a:rPr lang="zh-CN" altLang="en-US" dirty="0">
                <a:effectLst/>
                <a:ea typeface="宋体" charset="-122"/>
              </a:rPr>
              <a:t>号门开始。在第</a:t>
            </a:r>
            <a:r>
              <a:rPr lang="en-US" altLang="zh-CN" dirty="0" err="1">
                <a:effectLst/>
                <a:ea typeface="宋体" charset="-122"/>
              </a:rPr>
              <a:t>i</a:t>
            </a:r>
            <a:r>
              <a:rPr lang="zh-CN" altLang="en-US" dirty="0">
                <a:effectLst/>
                <a:ea typeface="宋体" charset="-122"/>
              </a:rPr>
              <a:t>次经过时（</a:t>
            </a:r>
            <a:r>
              <a:rPr lang="en-US" altLang="zh-CN" dirty="0" err="1">
                <a:effectLst/>
                <a:ea typeface="宋体" charset="-122"/>
              </a:rPr>
              <a:t>i</a:t>
            </a:r>
            <a:r>
              <a:rPr lang="en-US" altLang="zh-CN" dirty="0">
                <a:effectLst/>
                <a:ea typeface="宋体" charset="-122"/>
              </a:rPr>
              <a:t> = 1</a:t>
            </a:r>
            <a:r>
              <a:rPr lang="zh-CN" altLang="en-US" dirty="0">
                <a:effectLst/>
                <a:ea typeface="宋体" charset="-122"/>
              </a:rPr>
              <a:t>，</a:t>
            </a:r>
            <a:r>
              <a:rPr lang="en-US" altLang="zh-CN" dirty="0">
                <a:effectLst/>
                <a:ea typeface="宋体" charset="-122"/>
              </a:rPr>
              <a:t>2</a:t>
            </a:r>
            <a:r>
              <a:rPr lang="zh-CN" altLang="en-US" dirty="0">
                <a:effectLst/>
                <a:ea typeface="宋体" charset="-122"/>
              </a:rPr>
              <a:t>．．．</a:t>
            </a:r>
            <a:r>
              <a:rPr lang="en-US" altLang="zh-CN" dirty="0">
                <a:effectLst/>
                <a:ea typeface="宋体" charset="-122"/>
              </a:rPr>
              <a:t>n</a:t>
            </a:r>
            <a:r>
              <a:rPr lang="zh-CN" altLang="en-US" dirty="0">
                <a:effectLst/>
                <a:ea typeface="宋体" charset="-122"/>
              </a:rPr>
              <a:t>）我们改变</a:t>
            </a:r>
            <a:r>
              <a:rPr lang="en-US" altLang="zh-CN" dirty="0" err="1">
                <a:effectLst/>
                <a:ea typeface="宋体" charset="-122"/>
              </a:rPr>
              <a:t>i</a:t>
            </a:r>
            <a:r>
              <a:rPr lang="zh-CN" altLang="en-US" dirty="0">
                <a:effectLst/>
                <a:ea typeface="宋体" charset="-122"/>
              </a:rPr>
              <a:t>的整数倍号锁的状态：也就是如果们是关着的，就打开它；如果门是打开的，就关上它。举例来说，第一次经过之后，所有的门都是打开的；第二次经过时，我们只改变偶数门的状态（</a:t>
            </a:r>
            <a:r>
              <a:rPr lang="en-US" altLang="zh-CN" dirty="0">
                <a:effectLst/>
                <a:ea typeface="宋体" charset="-122"/>
              </a:rPr>
              <a:t>2</a:t>
            </a:r>
            <a:r>
              <a:rPr lang="zh-CN" altLang="en-US" dirty="0">
                <a:effectLst/>
                <a:ea typeface="宋体" charset="-122"/>
              </a:rPr>
              <a:t>号门，</a:t>
            </a:r>
            <a:r>
              <a:rPr lang="en-US" altLang="zh-CN" dirty="0">
                <a:effectLst/>
                <a:ea typeface="宋体" charset="-122"/>
              </a:rPr>
              <a:t>4</a:t>
            </a:r>
            <a:r>
              <a:rPr lang="zh-CN" altLang="en-US" dirty="0">
                <a:effectLst/>
                <a:ea typeface="宋体" charset="-122"/>
              </a:rPr>
              <a:t>号门．．．．．．）这样一来，第二次经过之后，偶数门是关着的，而奇数门是开着的；第三次经过时，我们把</a:t>
            </a:r>
            <a:r>
              <a:rPr lang="en-US" altLang="zh-CN" dirty="0">
                <a:effectLst/>
                <a:ea typeface="宋体" charset="-122"/>
              </a:rPr>
              <a:t>3</a:t>
            </a:r>
            <a:r>
              <a:rPr lang="zh-CN" altLang="en-US" dirty="0">
                <a:effectLst/>
                <a:ea typeface="宋体" charset="-122"/>
              </a:rPr>
              <a:t>号门关上（该门在第一次经过时被打开），打开</a:t>
            </a:r>
            <a:r>
              <a:rPr lang="en-US" altLang="zh-CN" dirty="0">
                <a:effectLst/>
                <a:ea typeface="宋体" charset="-122"/>
              </a:rPr>
              <a:t>6</a:t>
            </a:r>
            <a:r>
              <a:rPr lang="zh-CN" altLang="en-US" dirty="0">
                <a:effectLst/>
                <a:ea typeface="宋体" charset="-122"/>
              </a:rPr>
              <a:t>号门（该门在第二次经过时被关上），以此类推。在最后一次经过后，那些门是打开的？那些门是关上的？有多少打开的门？</a:t>
            </a:r>
          </a:p>
          <a:p>
            <a:pPr>
              <a:buFont typeface="Monotype Sorts" pitchFamily="2" charset="2"/>
              <a:buChar char="b"/>
              <a:defRPr/>
            </a:pPr>
            <a:endParaRPr lang="zh-CN" altLang="en-US" dirty="0">
              <a:ea typeface="宋体" charset="-122"/>
            </a:endParaRPr>
          </a:p>
        </p:txBody>
      </p:sp>
      <p:sp>
        <p:nvSpPr>
          <p:cNvPr id="60420" name="灯片编号占位符 3">
            <a:extLst>
              <a:ext uri="{FF2B5EF4-FFF2-40B4-BE49-F238E27FC236}">
                <a16:creationId xmlns:a16="http://schemas.microsoft.com/office/drawing/2014/main" id="{98564729-B5B5-45EA-9C89-F1CAD8592410}"/>
              </a:ext>
            </a:extLst>
          </p:cNvPr>
          <p:cNvSpPr>
            <a:spLocks noGrp="1"/>
          </p:cNvSpPr>
          <p:nvPr>
            <p:ph type="sldNum" sz="quarter" idx="4294967295"/>
          </p:nvPr>
        </p:nvSpPr>
        <p:spPr bwMode="auto">
          <a:xfrm>
            <a:off x="7061200" y="6426200"/>
            <a:ext cx="1905000" cy="3048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rgbClr val="A50021"/>
              </a:buClr>
              <a:buSzPct val="75000"/>
              <a:buFont typeface="Monotype Sorts"/>
              <a:buChar char="b"/>
              <a:defRPr kumimoji="1" sz="2400" b="1">
                <a:solidFill>
                  <a:srgbClr val="FFFF99"/>
                </a:solidFill>
                <a:latin typeface="Times New Roman" panose="02020603050405020304" pitchFamily="18" charset="0"/>
              </a:defRPr>
            </a:lvl1pPr>
            <a:lvl2pPr marL="742950" indent="-285750" eaLnBrk="0" hangingPunct="0">
              <a:spcBef>
                <a:spcPct val="20000"/>
              </a:spcBef>
              <a:buClr>
                <a:srgbClr val="A50021"/>
              </a:buClr>
              <a:buChar char="•"/>
              <a:defRPr kumimoji="1" sz="2000" b="1">
                <a:solidFill>
                  <a:srgbClr val="FFFF99"/>
                </a:solidFill>
                <a:latin typeface="Times New Roman" panose="02020603050405020304" pitchFamily="18" charset="0"/>
              </a:defRPr>
            </a:lvl2pPr>
            <a:lvl3pPr marL="1143000" indent="-228600" eaLnBrk="0" hangingPunct="0">
              <a:spcBef>
                <a:spcPct val="20000"/>
              </a:spcBef>
              <a:buClr>
                <a:srgbClr val="A50021"/>
              </a:buClr>
              <a:buChar char="–"/>
              <a:defRPr kumimoji="1" b="1">
                <a:solidFill>
                  <a:srgbClr val="FFFF99"/>
                </a:solidFill>
                <a:latin typeface="Times New Roman" panose="02020603050405020304" pitchFamily="18" charset="0"/>
              </a:defRPr>
            </a:lvl3pPr>
            <a:lvl4pPr marL="1600200" indent="-228600" eaLnBrk="0" hangingPunct="0">
              <a:spcBef>
                <a:spcPct val="20000"/>
              </a:spcBef>
              <a:buClr>
                <a:srgbClr val="A50021"/>
              </a:buClr>
              <a:buChar char="–"/>
              <a:defRPr kumimoji="1" b="1">
                <a:solidFill>
                  <a:srgbClr val="FFFF99"/>
                </a:solidFill>
                <a:latin typeface="Times New Roman" panose="02020603050405020304" pitchFamily="18" charset="0"/>
              </a:defRPr>
            </a:lvl4pPr>
            <a:lvl5pPr marL="2057400" indent="-228600" eaLnBrk="0" hangingPunct="0">
              <a:spcBef>
                <a:spcPct val="20000"/>
              </a:spcBef>
              <a:buClr>
                <a:srgbClr val="A50021"/>
              </a:buClr>
              <a:buChar char="»"/>
              <a:defRPr kumimoji="1" b="1">
                <a:solidFill>
                  <a:srgbClr val="FFFF99"/>
                </a:solidFill>
                <a:latin typeface="Times New Roman" panose="02020603050405020304"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anose="02020603050405020304"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anose="02020603050405020304"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anose="02020603050405020304"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anose="02020603050405020304" pitchFamily="18" charset="0"/>
              </a:defRPr>
            </a:lvl9pPr>
          </a:lstStyle>
          <a:p>
            <a:pPr algn="ctr">
              <a:spcBef>
                <a:spcPct val="0"/>
              </a:spcBef>
              <a:buClrTx/>
              <a:buSzTx/>
              <a:buFontTx/>
              <a:buNone/>
            </a:pPr>
            <a:r>
              <a:rPr kumimoji="0" lang="en-US" altLang="zh-CN" sz="1400" b="0">
                <a:solidFill>
                  <a:schemeClr val="tx1"/>
                </a:solidFill>
                <a:latin typeface="Arial Narrow" panose="020B0606020202030204" pitchFamily="34" charset="0"/>
              </a:rPr>
              <a:t>1-</a:t>
            </a:r>
            <a:fld id="{992127B6-BE01-4E83-9F77-9A99BFB14CE8}" type="slidenum">
              <a:rPr kumimoji="0" lang="en-US" altLang="zh-CN" sz="1400" b="0">
                <a:solidFill>
                  <a:schemeClr val="tx1"/>
                </a:solidFill>
                <a:latin typeface="Arial Narrow" panose="020B0606020202030204" pitchFamily="34" charset="0"/>
              </a:rPr>
              <a:pPr algn="ctr">
                <a:spcBef>
                  <a:spcPct val="0"/>
                </a:spcBef>
                <a:buClrTx/>
                <a:buSzTx/>
                <a:buFontTx/>
                <a:buNone/>
              </a:pPr>
              <a:t>54</a:t>
            </a:fld>
            <a:endParaRPr kumimoji="0" lang="en-US" altLang="zh-CN" sz="1400" b="0">
              <a:solidFill>
                <a:schemeClr val="tx1"/>
              </a:solidFill>
              <a:latin typeface="Arial Narrow" panose="020B0606020202030204" pitchFamily="34" charset="0"/>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4AE8CD-7E40-4EA6-B930-D88FB9092AAA}"/>
              </a:ext>
            </a:extLst>
          </p:cNvPr>
          <p:cNvSpPr>
            <a:spLocks noGrp="1"/>
          </p:cNvSpPr>
          <p:nvPr>
            <p:ph type="title"/>
          </p:nvPr>
        </p:nvSpPr>
        <p:spPr/>
        <p:txBody>
          <a:bodyPr/>
          <a:lstStyle/>
          <a:p>
            <a:pPr>
              <a:defRPr/>
            </a:pPr>
            <a:r>
              <a:rPr lang="zh-CN" altLang="en-US">
                <a:ea typeface="宋体" charset="-122"/>
              </a:rPr>
              <a:t>带锁的门</a:t>
            </a:r>
          </a:p>
        </p:txBody>
      </p:sp>
      <p:sp>
        <p:nvSpPr>
          <p:cNvPr id="3" name="内容占位符 2">
            <a:extLst>
              <a:ext uri="{FF2B5EF4-FFF2-40B4-BE49-F238E27FC236}">
                <a16:creationId xmlns:a16="http://schemas.microsoft.com/office/drawing/2014/main" id="{251D41F5-3EA3-4C3F-9A2E-B71E92E1BF5F}"/>
              </a:ext>
            </a:extLst>
          </p:cNvPr>
          <p:cNvSpPr>
            <a:spLocks noGrp="1"/>
          </p:cNvSpPr>
          <p:nvPr>
            <p:ph idx="1"/>
          </p:nvPr>
        </p:nvSpPr>
        <p:spPr>
          <a:xfrm>
            <a:off x="533400" y="838200"/>
            <a:ext cx="8305800" cy="4905375"/>
          </a:xfrm>
        </p:spPr>
        <p:txBody>
          <a:bodyPr/>
          <a:lstStyle/>
          <a:p>
            <a:pPr marL="0" indent="0">
              <a:buFont typeface="Monotype Sorts" pitchFamily="2" charset="2"/>
              <a:buNone/>
              <a:defRPr/>
            </a:pPr>
            <a:r>
              <a:rPr lang="zh-CN" altLang="en-US" dirty="0">
                <a:effectLst/>
                <a:ea typeface="宋体" charset="-122"/>
              </a:rPr>
              <a:t>分析问题：</a:t>
            </a:r>
          </a:p>
          <a:p>
            <a:pPr marL="0" indent="0">
              <a:buFont typeface="Monotype Sorts" pitchFamily="2" charset="2"/>
              <a:buNone/>
              <a:defRPr/>
            </a:pPr>
            <a:r>
              <a:rPr lang="zh-CN" altLang="en-US" dirty="0">
                <a:effectLst/>
                <a:ea typeface="宋体" charset="-122"/>
              </a:rPr>
              <a:t>    举例说明：假设</a:t>
            </a:r>
            <a:r>
              <a:rPr lang="en-US" altLang="zh-CN" dirty="0">
                <a:effectLst/>
                <a:ea typeface="宋体" charset="-122"/>
              </a:rPr>
              <a:t>n = 5,0</a:t>
            </a:r>
            <a:r>
              <a:rPr lang="zh-CN" altLang="en-US" dirty="0">
                <a:effectLst/>
                <a:ea typeface="宋体" charset="-122"/>
              </a:rPr>
              <a:t>表示门是关着的，</a:t>
            </a:r>
            <a:r>
              <a:rPr lang="en-US" altLang="zh-CN" dirty="0">
                <a:effectLst/>
                <a:ea typeface="宋体" charset="-122"/>
              </a:rPr>
              <a:t>1</a:t>
            </a:r>
            <a:r>
              <a:rPr lang="zh-CN" altLang="en-US" dirty="0">
                <a:effectLst/>
                <a:ea typeface="宋体" charset="-122"/>
              </a:rPr>
              <a:t>表示门是开着的，则模拟上述过程如下：</a:t>
            </a:r>
          </a:p>
          <a:p>
            <a:pPr marL="0" indent="0">
              <a:buFont typeface="Monotype Sorts" pitchFamily="2" charset="2"/>
              <a:buNone/>
              <a:defRPr/>
            </a:pPr>
            <a:r>
              <a:rPr lang="zh-CN" altLang="en-US" dirty="0">
                <a:effectLst/>
                <a:ea typeface="宋体" charset="-122"/>
              </a:rPr>
              <a:t>状态数组下标：</a:t>
            </a:r>
            <a:r>
              <a:rPr lang="en-US" altLang="zh-CN" dirty="0">
                <a:effectLst/>
                <a:ea typeface="宋体" charset="-122"/>
              </a:rPr>
              <a:t>1	 2	 3	 4	 5	</a:t>
            </a:r>
            <a:endParaRPr lang="zh-CN" altLang="en-US" dirty="0">
              <a:effectLst/>
              <a:ea typeface="宋体" charset="-122"/>
            </a:endParaRPr>
          </a:p>
          <a:p>
            <a:pPr marL="0" indent="0">
              <a:buFont typeface="Monotype Sorts" pitchFamily="2" charset="2"/>
              <a:buNone/>
              <a:defRPr/>
            </a:pPr>
            <a:r>
              <a:rPr lang="zh-CN" altLang="en-US" dirty="0">
                <a:effectLst/>
                <a:ea typeface="宋体" charset="-122"/>
              </a:rPr>
              <a:t>状态数组的值：</a:t>
            </a:r>
            <a:r>
              <a:rPr lang="en-US" altLang="zh-CN" dirty="0">
                <a:effectLst/>
                <a:ea typeface="宋体" charset="-122"/>
              </a:rPr>
              <a:t>0	 0	 0	 0	 0 </a:t>
            </a:r>
            <a:r>
              <a:rPr lang="zh-CN" altLang="en-US" dirty="0">
                <a:effectLst/>
                <a:ea typeface="宋体" charset="-122"/>
              </a:rPr>
              <a:t> </a:t>
            </a:r>
            <a:r>
              <a:rPr lang="en-US" altLang="zh-CN" dirty="0">
                <a:effectLst/>
                <a:ea typeface="宋体" charset="-122"/>
              </a:rPr>
              <a:t>―――</a:t>
            </a:r>
            <a:r>
              <a:rPr lang="zh-CN" altLang="en-US" dirty="0">
                <a:effectLst/>
                <a:ea typeface="宋体" charset="-122"/>
              </a:rPr>
              <a:t>＞初始状态</a:t>
            </a:r>
          </a:p>
          <a:p>
            <a:pPr marL="0" indent="0">
              <a:buFont typeface="Monotype Sorts" pitchFamily="2" charset="2"/>
              <a:buNone/>
              <a:defRPr/>
            </a:pPr>
            <a:r>
              <a:rPr lang="zh-CN" altLang="en-US" dirty="0">
                <a:effectLst/>
                <a:ea typeface="宋体" charset="-122"/>
              </a:rPr>
              <a:t>状态数组的值：</a:t>
            </a:r>
            <a:r>
              <a:rPr lang="en-US" altLang="zh-CN" dirty="0">
                <a:effectLst/>
                <a:ea typeface="宋体" charset="-122"/>
              </a:rPr>
              <a:t>1	 1	 1	 1	 1 </a:t>
            </a:r>
            <a:r>
              <a:rPr lang="zh-CN" altLang="en-US" dirty="0">
                <a:effectLst/>
                <a:ea typeface="宋体" charset="-122"/>
              </a:rPr>
              <a:t> </a:t>
            </a:r>
            <a:r>
              <a:rPr lang="en-US" altLang="zh-CN" dirty="0">
                <a:effectLst/>
                <a:ea typeface="宋体" charset="-122"/>
              </a:rPr>
              <a:t>―――</a:t>
            </a:r>
            <a:r>
              <a:rPr lang="zh-CN" altLang="en-US" dirty="0">
                <a:effectLst/>
                <a:ea typeface="宋体" charset="-122"/>
              </a:rPr>
              <a:t>＞第一次</a:t>
            </a:r>
          </a:p>
          <a:p>
            <a:pPr marL="0" indent="0">
              <a:buFont typeface="Monotype Sorts" pitchFamily="2" charset="2"/>
              <a:buNone/>
              <a:defRPr/>
            </a:pPr>
            <a:r>
              <a:rPr lang="zh-CN" altLang="en-US" dirty="0">
                <a:effectLst/>
                <a:ea typeface="宋体" charset="-122"/>
              </a:rPr>
              <a:t>状态数组的值：</a:t>
            </a:r>
            <a:r>
              <a:rPr lang="en-US" altLang="zh-CN" dirty="0">
                <a:effectLst/>
                <a:ea typeface="宋体" charset="-122"/>
              </a:rPr>
              <a:t>1	 0	 1	 0	 1  ―――</a:t>
            </a:r>
            <a:r>
              <a:rPr lang="zh-CN" altLang="en-US" dirty="0">
                <a:effectLst/>
                <a:ea typeface="宋体" charset="-122"/>
              </a:rPr>
              <a:t>＞第二次</a:t>
            </a:r>
          </a:p>
          <a:p>
            <a:pPr marL="0" indent="0">
              <a:buFont typeface="Monotype Sorts" pitchFamily="2" charset="2"/>
              <a:buNone/>
              <a:defRPr/>
            </a:pPr>
            <a:r>
              <a:rPr lang="zh-CN" altLang="en-US" dirty="0">
                <a:effectLst/>
                <a:ea typeface="宋体" charset="-122"/>
              </a:rPr>
              <a:t>状态数组的值：</a:t>
            </a:r>
            <a:r>
              <a:rPr lang="en-US" altLang="zh-CN" dirty="0">
                <a:effectLst/>
                <a:ea typeface="宋体" charset="-122"/>
              </a:rPr>
              <a:t>1	 0	 0	 0	 1 </a:t>
            </a:r>
            <a:r>
              <a:rPr lang="zh-CN" altLang="en-US" dirty="0">
                <a:effectLst/>
                <a:ea typeface="宋体" charset="-122"/>
              </a:rPr>
              <a:t> </a:t>
            </a:r>
            <a:r>
              <a:rPr lang="en-US" altLang="zh-CN" dirty="0">
                <a:effectLst/>
                <a:ea typeface="宋体" charset="-122"/>
              </a:rPr>
              <a:t>―――</a:t>
            </a:r>
            <a:r>
              <a:rPr lang="zh-CN" altLang="en-US" dirty="0">
                <a:effectLst/>
                <a:ea typeface="宋体" charset="-122"/>
              </a:rPr>
              <a:t>＞第三次</a:t>
            </a:r>
          </a:p>
          <a:p>
            <a:pPr marL="0" indent="0">
              <a:buFont typeface="Monotype Sorts" pitchFamily="2" charset="2"/>
              <a:buNone/>
              <a:defRPr/>
            </a:pPr>
            <a:r>
              <a:rPr lang="zh-CN" altLang="en-US" dirty="0">
                <a:effectLst/>
                <a:ea typeface="宋体" charset="-122"/>
              </a:rPr>
              <a:t>状态数组的值：</a:t>
            </a:r>
            <a:r>
              <a:rPr lang="en-US" altLang="zh-CN" dirty="0">
                <a:effectLst/>
                <a:ea typeface="宋体" charset="-122"/>
              </a:rPr>
              <a:t>1	 0	 0	 1	 1 </a:t>
            </a:r>
            <a:r>
              <a:rPr lang="zh-CN" altLang="en-US" dirty="0">
                <a:effectLst/>
                <a:ea typeface="宋体" charset="-122"/>
              </a:rPr>
              <a:t> </a:t>
            </a:r>
            <a:r>
              <a:rPr lang="en-US" altLang="zh-CN" dirty="0">
                <a:effectLst/>
                <a:ea typeface="宋体" charset="-122"/>
              </a:rPr>
              <a:t>―――</a:t>
            </a:r>
            <a:r>
              <a:rPr lang="zh-CN" altLang="en-US" dirty="0">
                <a:effectLst/>
                <a:ea typeface="宋体" charset="-122"/>
              </a:rPr>
              <a:t>＞第四次</a:t>
            </a:r>
          </a:p>
          <a:p>
            <a:pPr marL="0" indent="0">
              <a:buFont typeface="Monotype Sorts" pitchFamily="2" charset="2"/>
              <a:buNone/>
              <a:defRPr/>
            </a:pPr>
            <a:r>
              <a:rPr lang="zh-CN" altLang="en-US" dirty="0">
                <a:effectLst/>
                <a:ea typeface="宋体" charset="-122"/>
              </a:rPr>
              <a:t>状态数组的值：</a:t>
            </a:r>
            <a:r>
              <a:rPr lang="en-US" altLang="zh-CN" dirty="0">
                <a:effectLst/>
                <a:ea typeface="宋体" charset="-122"/>
              </a:rPr>
              <a:t>1	 0	 0	 1	 0 </a:t>
            </a:r>
            <a:r>
              <a:rPr lang="zh-CN" altLang="en-US" dirty="0">
                <a:effectLst/>
                <a:ea typeface="宋体" charset="-122"/>
              </a:rPr>
              <a:t> </a:t>
            </a:r>
            <a:r>
              <a:rPr lang="en-US" altLang="zh-CN" dirty="0">
                <a:effectLst/>
                <a:ea typeface="宋体" charset="-122"/>
              </a:rPr>
              <a:t>―――</a:t>
            </a:r>
            <a:r>
              <a:rPr lang="zh-CN" altLang="en-US" dirty="0">
                <a:effectLst/>
                <a:ea typeface="宋体" charset="-122"/>
              </a:rPr>
              <a:t>＞第五次</a:t>
            </a:r>
          </a:p>
          <a:p>
            <a:pPr marL="0" indent="0">
              <a:buFont typeface="Monotype Sorts" pitchFamily="2" charset="2"/>
              <a:buChar char="b"/>
              <a:defRPr/>
            </a:pPr>
            <a:r>
              <a:rPr lang="zh-CN" altLang="en-US" dirty="0">
                <a:effectLst/>
                <a:ea typeface="宋体" charset="-122"/>
              </a:rPr>
              <a:t>    </a:t>
            </a:r>
            <a:r>
              <a:rPr lang="zh-CN" altLang="en-US" sz="2000" dirty="0">
                <a:solidFill>
                  <a:srgbClr val="FFFF00"/>
                </a:solidFill>
                <a:effectLst/>
                <a:ea typeface="宋体" charset="-122"/>
              </a:rPr>
              <a:t>由此可以看出，有两扇门是开着的，是</a:t>
            </a:r>
            <a:r>
              <a:rPr lang="en-US" altLang="zh-CN" sz="2000" dirty="0">
                <a:solidFill>
                  <a:srgbClr val="FFFF00"/>
                </a:solidFill>
                <a:effectLst/>
                <a:ea typeface="宋体" charset="-122"/>
              </a:rPr>
              <a:t>1</a:t>
            </a:r>
            <a:r>
              <a:rPr lang="zh-CN" altLang="en-US" sz="2000" dirty="0">
                <a:solidFill>
                  <a:srgbClr val="FFFF00"/>
                </a:solidFill>
                <a:effectLst/>
                <a:ea typeface="宋体" charset="-122"/>
              </a:rPr>
              <a:t>号门和</a:t>
            </a:r>
            <a:r>
              <a:rPr lang="en-US" altLang="zh-CN" sz="2000" dirty="0">
                <a:solidFill>
                  <a:srgbClr val="FFFF00"/>
                </a:solidFill>
                <a:effectLst/>
                <a:ea typeface="宋体" charset="-122"/>
              </a:rPr>
              <a:t>4</a:t>
            </a:r>
            <a:r>
              <a:rPr lang="zh-CN" altLang="en-US" sz="2000" dirty="0">
                <a:solidFill>
                  <a:srgbClr val="FFFF00"/>
                </a:solidFill>
                <a:effectLst/>
                <a:ea typeface="宋体" charset="-122"/>
              </a:rPr>
              <a:t>号门，其他的门是关着的。这个与“埃拉脱色尼筛”算法求素数的思路相近。</a:t>
            </a:r>
          </a:p>
          <a:p>
            <a:pPr marL="0" indent="0">
              <a:buFont typeface="Monotype Sorts" pitchFamily="2" charset="2"/>
              <a:buChar char="b"/>
              <a:defRPr/>
            </a:pPr>
            <a:endParaRPr lang="zh-CN" altLang="en-US" dirty="0">
              <a:ea typeface="宋体" charset="-122"/>
            </a:endParaRPr>
          </a:p>
        </p:txBody>
      </p:sp>
      <p:sp>
        <p:nvSpPr>
          <p:cNvPr id="61444" name="灯片编号占位符 3">
            <a:extLst>
              <a:ext uri="{FF2B5EF4-FFF2-40B4-BE49-F238E27FC236}">
                <a16:creationId xmlns:a16="http://schemas.microsoft.com/office/drawing/2014/main" id="{79B47D4D-AA0E-474A-A1A0-BC63201D33CA}"/>
              </a:ext>
            </a:extLst>
          </p:cNvPr>
          <p:cNvSpPr>
            <a:spLocks noGrp="1"/>
          </p:cNvSpPr>
          <p:nvPr>
            <p:ph type="sldNum" sz="quarter" idx="4294967295"/>
          </p:nvPr>
        </p:nvSpPr>
        <p:spPr bwMode="auto">
          <a:xfrm>
            <a:off x="7061200" y="6426200"/>
            <a:ext cx="1905000" cy="3048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rgbClr val="A50021"/>
              </a:buClr>
              <a:buSzPct val="75000"/>
              <a:buFont typeface="Monotype Sorts"/>
              <a:buChar char="b"/>
              <a:defRPr kumimoji="1" sz="2400" b="1">
                <a:solidFill>
                  <a:srgbClr val="FFFF99"/>
                </a:solidFill>
                <a:latin typeface="Times New Roman" panose="02020603050405020304" pitchFamily="18" charset="0"/>
              </a:defRPr>
            </a:lvl1pPr>
            <a:lvl2pPr marL="742950" indent="-285750" eaLnBrk="0" hangingPunct="0">
              <a:spcBef>
                <a:spcPct val="20000"/>
              </a:spcBef>
              <a:buClr>
                <a:srgbClr val="A50021"/>
              </a:buClr>
              <a:buChar char="•"/>
              <a:defRPr kumimoji="1" sz="2000" b="1">
                <a:solidFill>
                  <a:srgbClr val="FFFF99"/>
                </a:solidFill>
                <a:latin typeface="Times New Roman" panose="02020603050405020304" pitchFamily="18" charset="0"/>
              </a:defRPr>
            </a:lvl2pPr>
            <a:lvl3pPr marL="1143000" indent="-228600" eaLnBrk="0" hangingPunct="0">
              <a:spcBef>
                <a:spcPct val="20000"/>
              </a:spcBef>
              <a:buClr>
                <a:srgbClr val="A50021"/>
              </a:buClr>
              <a:buChar char="–"/>
              <a:defRPr kumimoji="1" b="1">
                <a:solidFill>
                  <a:srgbClr val="FFFF99"/>
                </a:solidFill>
                <a:latin typeface="Times New Roman" panose="02020603050405020304" pitchFamily="18" charset="0"/>
              </a:defRPr>
            </a:lvl3pPr>
            <a:lvl4pPr marL="1600200" indent="-228600" eaLnBrk="0" hangingPunct="0">
              <a:spcBef>
                <a:spcPct val="20000"/>
              </a:spcBef>
              <a:buClr>
                <a:srgbClr val="A50021"/>
              </a:buClr>
              <a:buChar char="–"/>
              <a:defRPr kumimoji="1" b="1">
                <a:solidFill>
                  <a:srgbClr val="FFFF99"/>
                </a:solidFill>
                <a:latin typeface="Times New Roman" panose="02020603050405020304" pitchFamily="18" charset="0"/>
              </a:defRPr>
            </a:lvl4pPr>
            <a:lvl5pPr marL="2057400" indent="-228600" eaLnBrk="0" hangingPunct="0">
              <a:spcBef>
                <a:spcPct val="20000"/>
              </a:spcBef>
              <a:buClr>
                <a:srgbClr val="A50021"/>
              </a:buClr>
              <a:buChar char="»"/>
              <a:defRPr kumimoji="1" b="1">
                <a:solidFill>
                  <a:srgbClr val="FFFF99"/>
                </a:solidFill>
                <a:latin typeface="Times New Roman" panose="02020603050405020304"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anose="02020603050405020304"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anose="02020603050405020304"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anose="02020603050405020304"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anose="02020603050405020304" pitchFamily="18" charset="0"/>
              </a:defRPr>
            </a:lvl9pPr>
          </a:lstStyle>
          <a:p>
            <a:pPr algn="ctr">
              <a:spcBef>
                <a:spcPct val="0"/>
              </a:spcBef>
              <a:buClrTx/>
              <a:buSzTx/>
              <a:buFontTx/>
              <a:buNone/>
            </a:pPr>
            <a:r>
              <a:rPr kumimoji="0" lang="en-US" altLang="zh-CN" sz="1400" b="0">
                <a:solidFill>
                  <a:schemeClr val="tx1"/>
                </a:solidFill>
                <a:latin typeface="Arial Narrow" panose="020B0606020202030204" pitchFamily="34" charset="0"/>
              </a:rPr>
              <a:t>1-</a:t>
            </a:r>
            <a:fld id="{E8DE05AE-CEE6-4BF3-B71A-81A0F52E0AF9}" type="slidenum">
              <a:rPr kumimoji="0" lang="en-US" altLang="zh-CN" sz="1400" b="0">
                <a:solidFill>
                  <a:schemeClr val="tx1"/>
                </a:solidFill>
                <a:latin typeface="Arial Narrow" panose="020B0606020202030204" pitchFamily="34" charset="0"/>
              </a:rPr>
              <a:pPr algn="ctr">
                <a:spcBef>
                  <a:spcPct val="0"/>
                </a:spcBef>
                <a:buClrTx/>
                <a:buSzTx/>
                <a:buFontTx/>
                <a:buNone/>
              </a:pPr>
              <a:t>55</a:t>
            </a:fld>
            <a:endParaRPr kumimoji="0" lang="en-US" altLang="zh-CN" sz="1400" b="0">
              <a:solidFill>
                <a:schemeClr val="tx1"/>
              </a:solidFill>
              <a:latin typeface="Arial Narrow" panose="020B0606020202030204" pitchFamily="34" charset="0"/>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7746" name="Picture 2" descr="埃拉托斯特尼筛法">
            <a:extLst>
              <a:ext uri="{FF2B5EF4-FFF2-40B4-BE49-F238E27FC236}">
                <a16:creationId xmlns:a16="http://schemas.microsoft.com/office/drawing/2014/main" id="{C0702094-A29C-409E-8588-93843AA26DC8}"/>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398417"/>
            <a:ext cx="7315200" cy="60611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683497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5864D0-8BCC-49E3-A076-0E9709C1C5FA}"/>
              </a:ext>
            </a:extLst>
          </p:cNvPr>
          <p:cNvSpPr>
            <a:spLocks noGrp="1"/>
          </p:cNvSpPr>
          <p:nvPr>
            <p:ph type="title"/>
          </p:nvPr>
        </p:nvSpPr>
        <p:spPr>
          <a:xfrm>
            <a:off x="838200" y="0"/>
            <a:ext cx="7588250" cy="1219200"/>
          </a:xfrm>
        </p:spPr>
        <p:txBody>
          <a:bodyPr/>
          <a:lstStyle/>
          <a:p>
            <a:pPr>
              <a:defRPr/>
            </a:pPr>
            <a:r>
              <a:rPr lang="zh-CN" altLang="en-US">
                <a:effectLst/>
                <a:ea typeface="宋体" charset="-122"/>
              </a:rPr>
              <a:t>完美解：</a:t>
            </a:r>
            <a:br>
              <a:rPr lang="zh-CN" altLang="en-US">
                <a:ea typeface="宋体" charset="-122"/>
              </a:rPr>
            </a:br>
            <a:endParaRPr lang="zh-CN" altLang="en-US">
              <a:ea typeface="宋体" charset="-122"/>
            </a:endParaRPr>
          </a:p>
        </p:txBody>
      </p:sp>
      <p:sp>
        <p:nvSpPr>
          <p:cNvPr id="3" name="内容占位符 2">
            <a:extLst>
              <a:ext uri="{FF2B5EF4-FFF2-40B4-BE49-F238E27FC236}">
                <a16:creationId xmlns:a16="http://schemas.microsoft.com/office/drawing/2014/main" id="{E8A2FA97-7F95-4D57-BC0E-B016519A06BC}"/>
              </a:ext>
            </a:extLst>
          </p:cNvPr>
          <p:cNvSpPr>
            <a:spLocks noGrp="1"/>
          </p:cNvSpPr>
          <p:nvPr>
            <p:ph idx="1"/>
          </p:nvPr>
        </p:nvSpPr>
        <p:spPr/>
        <p:txBody>
          <a:bodyPr/>
          <a:lstStyle/>
          <a:p>
            <a:pPr>
              <a:buFont typeface="Monotype Sorts" pitchFamily="2" charset="2"/>
              <a:buChar char="b"/>
              <a:defRPr/>
            </a:pPr>
            <a:r>
              <a:rPr lang="zh-CN" altLang="en-US" dirty="0">
                <a:effectLst/>
                <a:ea typeface="宋体" charset="-122"/>
              </a:rPr>
              <a:t>完全平方数的因子可以写成 </a:t>
            </a:r>
            <a:r>
              <a:rPr lang="en-US" altLang="zh-CN" dirty="0" err="1">
                <a:effectLst/>
                <a:ea typeface="宋体" charset="-122"/>
              </a:rPr>
              <a:t>i</a:t>
            </a:r>
            <a:r>
              <a:rPr lang="en-US" altLang="zh-CN" dirty="0">
                <a:effectLst/>
                <a:ea typeface="宋体" charset="-122"/>
              </a:rPr>
              <a:t> = a*a; </a:t>
            </a:r>
            <a:r>
              <a:rPr lang="zh-CN" altLang="en-US" dirty="0">
                <a:effectLst/>
                <a:ea typeface="宋体" charset="-122"/>
              </a:rPr>
              <a:t>形式 故若</a:t>
            </a:r>
            <a:r>
              <a:rPr lang="en-US" altLang="zh-CN" dirty="0">
                <a:effectLst/>
                <a:ea typeface="宋体" charset="-122"/>
              </a:rPr>
              <a:t>x&gt;a, x</a:t>
            </a:r>
            <a:r>
              <a:rPr lang="zh-CN" altLang="en-US" dirty="0">
                <a:effectLst/>
                <a:ea typeface="宋体" charset="-122"/>
              </a:rPr>
              <a:t>为</a:t>
            </a:r>
            <a:r>
              <a:rPr lang="en-US" altLang="zh-CN" dirty="0">
                <a:effectLst/>
                <a:ea typeface="宋体" charset="-122"/>
              </a:rPr>
              <a:t>a</a:t>
            </a:r>
            <a:r>
              <a:rPr lang="zh-CN" altLang="en-US" dirty="0">
                <a:effectLst/>
                <a:ea typeface="宋体" charset="-122"/>
              </a:rPr>
              <a:t>因子，有对应因子</a:t>
            </a:r>
            <a:r>
              <a:rPr lang="en-US" altLang="zh-CN" dirty="0">
                <a:effectLst/>
                <a:ea typeface="宋体" charset="-122"/>
              </a:rPr>
              <a:t>y&lt;a, x*y = a, </a:t>
            </a:r>
            <a:r>
              <a:rPr lang="zh-CN" altLang="en-US" dirty="0">
                <a:effectLst/>
                <a:ea typeface="宋体" charset="-122"/>
              </a:rPr>
              <a:t>故完全平方数因子为奇数个</a:t>
            </a:r>
            <a:r>
              <a:rPr lang="en-US" altLang="zh-CN" dirty="0">
                <a:effectLst/>
                <a:ea typeface="宋体" charset="-122"/>
              </a:rPr>
              <a:t>;</a:t>
            </a:r>
            <a:endParaRPr lang="zh-CN" altLang="en-US" dirty="0">
              <a:ea typeface="宋体" charset="-122"/>
            </a:endParaRPr>
          </a:p>
          <a:p>
            <a:pPr>
              <a:buFont typeface="Monotype Sorts" pitchFamily="2" charset="2"/>
              <a:buChar char="b"/>
              <a:defRPr/>
            </a:pPr>
            <a:r>
              <a:rPr lang="zh-CN" altLang="en-US" dirty="0">
                <a:effectLst/>
                <a:ea typeface="宋体" charset="-122"/>
              </a:rPr>
              <a:t>非完全平方数 因子是成对出现的</a:t>
            </a:r>
            <a:r>
              <a:rPr lang="en-US" altLang="zh-CN" dirty="0">
                <a:effectLst/>
                <a:ea typeface="宋体" charset="-122"/>
              </a:rPr>
              <a:t>, x = </a:t>
            </a:r>
            <a:r>
              <a:rPr lang="en-US" altLang="zh-CN" dirty="0" err="1">
                <a:effectLst/>
                <a:ea typeface="宋体" charset="-122"/>
              </a:rPr>
              <a:t>i</a:t>
            </a:r>
            <a:r>
              <a:rPr lang="en-US" altLang="zh-CN" dirty="0">
                <a:effectLst/>
                <a:ea typeface="宋体" charset="-122"/>
              </a:rPr>
              <a:t>/y,  </a:t>
            </a:r>
            <a:r>
              <a:rPr lang="en-US" altLang="zh-CN" dirty="0" err="1">
                <a:effectLst/>
                <a:ea typeface="宋体" charset="-122"/>
              </a:rPr>
              <a:t>x,y</a:t>
            </a:r>
            <a:r>
              <a:rPr lang="zh-CN" altLang="en-US" dirty="0">
                <a:effectLst/>
                <a:ea typeface="宋体" charset="-122"/>
              </a:rPr>
              <a:t>都为</a:t>
            </a:r>
            <a:r>
              <a:rPr lang="en-US" altLang="zh-CN" dirty="0" err="1">
                <a:effectLst/>
                <a:ea typeface="宋体" charset="-122"/>
              </a:rPr>
              <a:t>i</a:t>
            </a:r>
            <a:r>
              <a:rPr lang="en-US" altLang="zh-CN" dirty="0">
                <a:effectLst/>
                <a:ea typeface="宋体" charset="-122"/>
              </a:rPr>
              <a:t> </a:t>
            </a:r>
            <a:r>
              <a:rPr lang="zh-CN" altLang="en-US" dirty="0">
                <a:effectLst/>
                <a:ea typeface="宋体" charset="-122"/>
              </a:rPr>
              <a:t>的因子， 故有非完全平方数的因子为偶数个</a:t>
            </a:r>
            <a:r>
              <a:rPr lang="en-US" altLang="zh-CN" dirty="0">
                <a:effectLst/>
                <a:ea typeface="宋体" charset="-122"/>
              </a:rPr>
              <a:t>;</a:t>
            </a:r>
            <a:endParaRPr lang="zh-CN" altLang="en-US" dirty="0">
              <a:ea typeface="宋体" charset="-122"/>
            </a:endParaRPr>
          </a:p>
          <a:p>
            <a:pPr>
              <a:buFont typeface="Monotype Sorts" pitchFamily="2" charset="2"/>
              <a:buChar char="b"/>
              <a:defRPr/>
            </a:pPr>
            <a:r>
              <a:rPr lang="zh-CN" altLang="en-US" dirty="0">
                <a:effectLst/>
                <a:ea typeface="宋体" charset="-122"/>
              </a:rPr>
              <a:t>故编号为完全平方数的门是开着的，其余门是关着的</a:t>
            </a:r>
            <a:endParaRPr lang="zh-CN" altLang="en-US" dirty="0">
              <a:ea typeface="宋体" charset="-122"/>
            </a:endParaRPr>
          </a:p>
          <a:p>
            <a:pPr>
              <a:buFont typeface="Monotype Sorts" pitchFamily="2" charset="2"/>
              <a:buChar char="b"/>
              <a:defRPr/>
            </a:pPr>
            <a:endParaRPr lang="zh-CN" altLang="en-US" dirty="0">
              <a:ea typeface="宋体" charset="-122"/>
            </a:endParaRPr>
          </a:p>
        </p:txBody>
      </p:sp>
      <p:sp>
        <p:nvSpPr>
          <p:cNvPr id="62468" name="灯片编号占位符 3">
            <a:extLst>
              <a:ext uri="{FF2B5EF4-FFF2-40B4-BE49-F238E27FC236}">
                <a16:creationId xmlns:a16="http://schemas.microsoft.com/office/drawing/2014/main" id="{D24DFA7E-237F-4315-AD19-31A2AF040051}"/>
              </a:ext>
            </a:extLst>
          </p:cNvPr>
          <p:cNvSpPr>
            <a:spLocks noGrp="1"/>
          </p:cNvSpPr>
          <p:nvPr>
            <p:ph type="sldNum" sz="quarter" idx="4294967295"/>
          </p:nvPr>
        </p:nvSpPr>
        <p:spPr bwMode="auto">
          <a:xfrm>
            <a:off x="7061200" y="6426200"/>
            <a:ext cx="1905000" cy="3048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rgbClr val="A50021"/>
              </a:buClr>
              <a:buSzPct val="75000"/>
              <a:buFont typeface="Monotype Sorts"/>
              <a:buChar char="b"/>
              <a:defRPr kumimoji="1" sz="2400" b="1">
                <a:solidFill>
                  <a:srgbClr val="FFFF99"/>
                </a:solidFill>
                <a:latin typeface="Times New Roman" panose="02020603050405020304" pitchFamily="18" charset="0"/>
              </a:defRPr>
            </a:lvl1pPr>
            <a:lvl2pPr marL="742950" indent="-285750" eaLnBrk="0" hangingPunct="0">
              <a:spcBef>
                <a:spcPct val="20000"/>
              </a:spcBef>
              <a:buClr>
                <a:srgbClr val="A50021"/>
              </a:buClr>
              <a:buChar char="•"/>
              <a:defRPr kumimoji="1" sz="2000" b="1">
                <a:solidFill>
                  <a:srgbClr val="FFFF99"/>
                </a:solidFill>
                <a:latin typeface="Times New Roman" panose="02020603050405020304" pitchFamily="18" charset="0"/>
              </a:defRPr>
            </a:lvl2pPr>
            <a:lvl3pPr marL="1143000" indent="-228600" eaLnBrk="0" hangingPunct="0">
              <a:spcBef>
                <a:spcPct val="20000"/>
              </a:spcBef>
              <a:buClr>
                <a:srgbClr val="A50021"/>
              </a:buClr>
              <a:buChar char="–"/>
              <a:defRPr kumimoji="1" b="1">
                <a:solidFill>
                  <a:srgbClr val="FFFF99"/>
                </a:solidFill>
                <a:latin typeface="Times New Roman" panose="02020603050405020304" pitchFamily="18" charset="0"/>
              </a:defRPr>
            </a:lvl3pPr>
            <a:lvl4pPr marL="1600200" indent="-228600" eaLnBrk="0" hangingPunct="0">
              <a:spcBef>
                <a:spcPct val="20000"/>
              </a:spcBef>
              <a:buClr>
                <a:srgbClr val="A50021"/>
              </a:buClr>
              <a:buChar char="–"/>
              <a:defRPr kumimoji="1" b="1">
                <a:solidFill>
                  <a:srgbClr val="FFFF99"/>
                </a:solidFill>
                <a:latin typeface="Times New Roman" panose="02020603050405020304" pitchFamily="18" charset="0"/>
              </a:defRPr>
            </a:lvl4pPr>
            <a:lvl5pPr marL="2057400" indent="-228600" eaLnBrk="0" hangingPunct="0">
              <a:spcBef>
                <a:spcPct val="20000"/>
              </a:spcBef>
              <a:buClr>
                <a:srgbClr val="A50021"/>
              </a:buClr>
              <a:buChar char="»"/>
              <a:defRPr kumimoji="1" b="1">
                <a:solidFill>
                  <a:srgbClr val="FFFF99"/>
                </a:solidFill>
                <a:latin typeface="Times New Roman" panose="02020603050405020304"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anose="02020603050405020304"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anose="02020603050405020304"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anose="02020603050405020304"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anose="02020603050405020304" pitchFamily="18" charset="0"/>
              </a:defRPr>
            </a:lvl9pPr>
          </a:lstStyle>
          <a:p>
            <a:pPr algn="ctr">
              <a:spcBef>
                <a:spcPct val="0"/>
              </a:spcBef>
              <a:buClrTx/>
              <a:buSzTx/>
              <a:buFontTx/>
              <a:buNone/>
            </a:pPr>
            <a:r>
              <a:rPr kumimoji="0" lang="en-US" altLang="zh-CN" sz="1400" b="0">
                <a:solidFill>
                  <a:schemeClr val="tx1"/>
                </a:solidFill>
                <a:latin typeface="Arial Narrow" panose="020B0606020202030204" pitchFamily="34" charset="0"/>
              </a:rPr>
              <a:t>1-</a:t>
            </a:r>
            <a:fld id="{1B09D74A-F037-4225-B24B-DEF8EEC8E97D}" type="slidenum">
              <a:rPr kumimoji="0" lang="en-US" altLang="zh-CN" sz="1400" b="0">
                <a:solidFill>
                  <a:schemeClr val="tx1"/>
                </a:solidFill>
                <a:latin typeface="Arial Narrow" panose="020B0606020202030204" pitchFamily="34" charset="0"/>
              </a:rPr>
              <a:pPr algn="ctr">
                <a:spcBef>
                  <a:spcPct val="0"/>
                </a:spcBef>
                <a:buClrTx/>
                <a:buSzTx/>
                <a:buFontTx/>
                <a:buNone/>
              </a:pPr>
              <a:t>57</a:t>
            </a:fld>
            <a:endParaRPr kumimoji="0" lang="en-US" altLang="zh-CN" sz="1400" b="0">
              <a:solidFill>
                <a:schemeClr val="tx1"/>
              </a:solidFill>
              <a:latin typeface="Arial Narrow" panose="020B0606020202030204" pitchFamily="34" charset="0"/>
            </a:endParaRPr>
          </a:p>
        </p:txBody>
      </p:sp>
      <p:sp>
        <p:nvSpPr>
          <p:cNvPr id="62469" name="TextBox 3">
            <a:extLst>
              <a:ext uri="{FF2B5EF4-FFF2-40B4-BE49-F238E27FC236}">
                <a16:creationId xmlns:a16="http://schemas.microsoft.com/office/drawing/2014/main" id="{06F3E531-8B49-436A-A974-D719707F6977}"/>
              </a:ext>
            </a:extLst>
          </p:cNvPr>
          <p:cNvSpPr txBox="1">
            <a:spLocks noChangeArrowheads="1"/>
          </p:cNvSpPr>
          <p:nvPr/>
        </p:nvSpPr>
        <p:spPr bwMode="auto">
          <a:xfrm>
            <a:off x="990600" y="4191000"/>
            <a:ext cx="78486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rgbClr val="A50021"/>
              </a:buClr>
              <a:buSzPct val="75000"/>
              <a:buFont typeface="Monotype Sorts"/>
              <a:buChar char="b"/>
              <a:defRPr kumimoji="1" sz="2400" b="1">
                <a:solidFill>
                  <a:srgbClr val="FFFF99"/>
                </a:solidFill>
                <a:latin typeface="Times New Roman" panose="02020603050405020304" pitchFamily="18" charset="0"/>
              </a:defRPr>
            </a:lvl1pPr>
            <a:lvl2pPr marL="742950" indent="-285750" eaLnBrk="0" hangingPunct="0">
              <a:spcBef>
                <a:spcPct val="20000"/>
              </a:spcBef>
              <a:buClr>
                <a:srgbClr val="A50021"/>
              </a:buClr>
              <a:buChar char="•"/>
              <a:defRPr kumimoji="1" sz="2000" b="1">
                <a:solidFill>
                  <a:srgbClr val="FFFF99"/>
                </a:solidFill>
                <a:latin typeface="Times New Roman" panose="02020603050405020304" pitchFamily="18" charset="0"/>
              </a:defRPr>
            </a:lvl2pPr>
            <a:lvl3pPr marL="1143000" indent="-228600" eaLnBrk="0" hangingPunct="0">
              <a:spcBef>
                <a:spcPct val="20000"/>
              </a:spcBef>
              <a:buClr>
                <a:srgbClr val="A50021"/>
              </a:buClr>
              <a:buChar char="–"/>
              <a:defRPr kumimoji="1" b="1">
                <a:solidFill>
                  <a:srgbClr val="FFFF99"/>
                </a:solidFill>
                <a:latin typeface="Times New Roman" panose="02020603050405020304" pitchFamily="18" charset="0"/>
              </a:defRPr>
            </a:lvl3pPr>
            <a:lvl4pPr marL="1600200" indent="-228600" eaLnBrk="0" hangingPunct="0">
              <a:spcBef>
                <a:spcPct val="20000"/>
              </a:spcBef>
              <a:buClr>
                <a:srgbClr val="A50021"/>
              </a:buClr>
              <a:buChar char="–"/>
              <a:defRPr kumimoji="1" b="1">
                <a:solidFill>
                  <a:srgbClr val="FFFF99"/>
                </a:solidFill>
                <a:latin typeface="Times New Roman" panose="02020603050405020304" pitchFamily="18" charset="0"/>
              </a:defRPr>
            </a:lvl4pPr>
            <a:lvl5pPr marL="2057400" indent="-228600" eaLnBrk="0" hangingPunct="0">
              <a:spcBef>
                <a:spcPct val="20000"/>
              </a:spcBef>
              <a:buClr>
                <a:srgbClr val="A50021"/>
              </a:buClr>
              <a:buChar char="»"/>
              <a:defRPr kumimoji="1" b="1">
                <a:solidFill>
                  <a:srgbClr val="FFFF99"/>
                </a:solidFill>
                <a:latin typeface="Times New Roman" panose="02020603050405020304" pitchFamily="18" charset="0"/>
              </a:defRPr>
            </a:lvl5pPr>
            <a:lvl6pPr marL="2514600" indent="-228600" eaLnBrk="0" fontAlgn="base" hangingPunct="0">
              <a:spcBef>
                <a:spcPct val="20000"/>
              </a:spcBef>
              <a:spcAft>
                <a:spcPct val="0"/>
              </a:spcAft>
              <a:buClr>
                <a:srgbClr val="A50021"/>
              </a:buClr>
              <a:buChar char="»"/>
              <a:defRPr kumimoji="1" b="1">
                <a:solidFill>
                  <a:srgbClr val="FFFF99"/>
                </a:solidFill>
                <a:latin typeface="Times New Roman" panose="02020603050405020304" pitchFamily="18" charset="0"/>
              </a:defRPr>
            </a:lvl6pPr>
            <a:lvl7pPr marL="2971800" indent="-228600" eaLnBrk="0" fontAlgn="base" hangingPunct="0">
              <a:spcBef>
                <a:spcPct val="20000"/>
              </a:spcBef>
              <a:spcAft>
                <a:spcPct val="0"/>
              </a:spcAft>
              <a:buClr>
                <a:srgbClr val="A50021"/>
              </a:buClr>
              <a:buChar char="»"/>
              <a:defRPr kumimoji="1" b="1">
                <a:solidFill>
                  <a:srgbClr val="FFFF99"/>
                </a:solidFill>
                <a:latin typeface="Times New Roman" panose="02020603050405020304" pitchFamily="18" charset="0"/>
              </a:defRPr>
            </a:lvl7pPr>
            <a:lvl8pPr marL="3429000" indent="-228600" eaLnBrk="0" fontAlgn="base" hangingPunct="0">
              <a:spcBef>
                <a:spcPct val="20000"/>
              </a:spcBef>
              <a:spcAft>
                <a:spcPct val="0"/>
              </a:spcAft>
              <a:buClr>
                <a:srgbClr val="A50021"/>
              </a:buClr>
              <a:buChar char="»"/>
              <a:defRPr kumimoji="1" b="1">
                <a:solidFill>
                  <a:srgbClr val="FFFF99"/>
                </a:solidFill>
                <a:latin typeface="Times New Roman" panose="02020603050405020304" pitchFamily="18" charset="0"/>
              </a:defRPr>
            </a:lvl8pPr>
            <a:lvl9pPr marL="3886200" indent="-228600" eaLnBrk="0" fontAlgn="base" hangingPunct="0">
              <a:spcBef>
                <a:spcPct val="20000"/>
              </a:spcBef>
              <a:spcAft>
                <a:spcPct val="0"/>
              </a:spcAft>
              <a:buClr>
                <a:srgbClr val="A50021"/>
              </a:buClr>
              <a:buChar char="»"/>
              <a:defRPr kumimoji="1" b="1">
                <a:solidFill>
                  <a:srgbClr val="FFFF99"/>
                </a:solidFill>
                <a:latin typeface="Times New Roman" panose="02020603050405020304" pitchFamily="18" charset="0"/>
              </a:defRPr>
            </a:lvl9pPr>
          </a:lstStyle>
          <a:p>
            <a:pPr>
              <a:spcBef>
                <a:spcPct val="0"/>
              </a:spcBef>
              <a:buClrTx/>
              <a:buSzTx/>
              <a:buFontTx/>
              <a:buNone/>
            </a:pPr>
            <a:r>
              <a:rPr kumimoji="0" lang="zh-CN" altLang="en-US" sz="3200" dirty="0">
                <a:solidFill>
                  <a:schemeClr val="tx1"/>
                </a:solidFill>
              </a:rPr>
              <a:t>问题：所有门的开关总次数？</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B2103-4854-4346-A8EB-62D2C92FB5D9}"/>
              </a:ext>
            </a:extLst>
          </p:cNvPr>
          <p:cNvSpPr>
            <a:spLocks noGrp="1"/>
          </p:cNvSpPr>
          <p:nvPr>
            <p:ph type="title"/>
          </p:nvPr>
        </p:nvSpPr>
        <p:spPr/>
        <p:txBody>
          <a:bodyPr/>
          <a:lstStyle/>
          <a:p>
            <a:pPr>
              <a:defRPr/>
            </a:pPr>
            <a:r>
              <a:rPr lang="zh-CN" altLang="en-US">
                <a:ea typeface="宋体" charset="-122"/>
              </a:rPr>
              <a:t>总开关次数</a:t>
            </a:r>
          </a:p>
        </p:txBody>
      </p:sp>
      <p:sp>
        <p:nvSpPr>
          <p:cNvPr id="3" name="内容占位符 2">
            <a:extLst>
              <a:ext uri="{FF2B5EF4-FFF2-40B4-BE49-F238E27FC236}">
                <a16:creationId xmlns:a16="http://schemas.microsoft.com/office/drawing/2014/main" id="{138EC363-33A8-4B2A-A034-9C1D9367DC53}"/>
              </a:ext>
            </a:extLst>
          </p:cNvPr>
          <p:cNvSpPr>
            <a:spLocks noGrp="1" noRot="1" noChangeAspect="1" noMove="1" noResize="1" noEditPoints="1" noAdjustHandles="1" noChangeArrowheads="1" noChangeShapeType="1" noTextEdit="1"/>
          </p:cNvSpPr>
          <p:nvPr>
            <p:ph idx="1"/>
          </p:nvPr>
        </p:nvSpPr>
        <p:spPr>
          <a:blipFill rotWithShape="1">
            <a:blip r:embed="rId2" cstate="print"/>
            <a:stretch>
              <a:fillRect l="-1174" t="-1491"/>
            </a:stretch>
          </a:blipFill>
        </p:spPr>
        <p:txBody>
          <a:bodyPr/>
          <a:lstStyle/>
          <a:p>
            <a:pPr>
              <a:buFont typeface="Monotype Sorts" pitchFamily="2" charset="2"/>
              <a:buChar char="b"/>
              <a:defRPr/>
            </a:pPr>
            <a:r>
              <a:rPr lang="zh-CN" altLang="en-US">
                <a:noFill/>
              </a:rPr>
              <a:t> </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3" name="Rectangle 2"/>
          <p:cNvSpPr>
            <a:spLocks noGrp="1" noChangeArrowheads="1"/>
          </p:cNvSpPr>
          <p:nvPr>
            <p:ph type="title"/>
          </p:nvPr>
        </p:nvSpPr>
        <p:spPr>
          <a:xfrm>
            <a:off x="609600" y="152400"/>
            <a:ext cx="7848600" cy="762000"/>
          </a:xfrm>
        </p:spPr>
        <p:txBody>
          <a:bodyPr/>
          <a:lstStyle/>
          <a:p>
            <a:pPr eaLnBrk="1" hangingPunct="1"/>
            <a:r>
              <a:rPr lang="zh-CN" altLang="en-US" sz="3600" dirty="0">
                <a:latin typeface="Times New Roman" panose="02020603050405020304" pitchFamily="18" charset="0"/>
              </a:rPr>
              <a:t>教材</a:t>
            </a:r>
            <a:endParaRPr lang="zh-CN" altLang="zh-CN" sz="3600" dirty="0">
              <a:latin typeface="Times New Roman" panose="02020603050405020304" pitchFamily="18" charset="0"/>
            </a:endParaRPr>
          </a:p>
        </p:txBody>
      </p:sp>
      <p:sp>
        <p:nvSpPr>
          <p:cNvPr id="22534" name="Rectangle 3"/>
          <p:cNvSpPr>
            <a:spLocks noGrp="1" noChangeArrowheads="1"/>
          </p:cNvSpPr>
          <p:nvPr>
            <p:ph type="body" sz="half" idx="1"/>
          </p:nvPr>
        </p:nvSpPr>
        <p:spPr>
          <a:xfrm>
            <a:off x="533400" y="1490417"/>
            <a:ext cx="5410200" cy="4105275"/>
          </a:xfrm>
        </p:spPr>
        <p:txBody>
          <a:bodyPr/>
          <a:lstStyle/>
          <a:p>
            <a:pPr marL="457200" indent="-457200" eaLnBrk="1" hangingPunct="1"/>
            <a:r>
              <a:rPr lang="zh-CN" altLang="zh-CN" sz="2800" dirty="0">
                <a:solidFill>
                  <a:schemeClr val="tx1"/>
                </a:solidFill>
              </a:rPr>
              <a:t>书名：算法导论</a:t>
            </a:r>
            <a:r>
              <a:rPr lang="zh-CN" altLang="en-US" sz="2800" dirty="0">
                <a:solidFill>
                  <a:schemeClr val="tx1"/>
                </a:solidFill>
              </a:rPr>
              <a:t>（第三版）</a:t>
            </a:r>
            <a:r>
              <a:rPr lang="zh-CN" altLang="zh-CN" sz="2800" dirty="0">
                <a:solidFill>
                  <a:schemeClr val="tx1"/>
                </a:solidFill>
              </a:rPr>
              <a:t> </a:t>
            </a:r>
          </a:p>
          <a:p>
            <a:pPr marL="457200" indent="-457200" eaLnBrk="1" hangingPunct="1"/>
            <a:r>
              <a:rPr lang="zh-CN" altLang="zh-CN" sz="2800" dirty="0">
                <a:solidFill>
                  <a:schemeClr val="tx1"/>
                </a:solidFill>
              </a:rPr>
              <a:t>著者：</a:t>
            </a:r>
            <a:r>
              <a:rPr lang="en-US" altLang="zh-CN" sz="2800" dirty="0">
                <a:solidFill>
                  <a:schemeClr val="tx1"/>
                </a:solidFill>
                <a:latin typeface="Comic Sans MS" panose="030F0702030302020204" pitchFamily="66" charset="0"/>
              </a:rPr>
              <a:t>Thomas H. </a:t>
            </a:r>
            <a:r>
              <a:rPr lang="en-US" altLang="zh-CN" sz="2800" dirty="0" err="1">
                <a:solidFill>
                  <a:schemeClr val="tx1"/>
                </a:solidFill>
                <a:latin typeface="Comic Sans MS" panose="030F0702030302020204" pitchFamily="66" charset="0"/>
              </a:rPr>
              <a:t>Cormen</a:t>
            </a:r>
            <a:r>
              <a:rPr lang="en-US" altLang="zh-CN" sz="2800" dirty="0">
                <a:solidFill>
                  <a:schemeClr val="tx1"/>
                </a:solidFill>
                <a:latin typeface="Comic Sans MS" panose="030F0702030302020204" pitchFamily="66" charset="0"/>
              </a:rPr>
              <a:t>, Charles E. </a:t>
            </a:r>
            <a:r>
              <a:rPr lang="en-US" altLang="zh-CN" sz="2800" dirty="0" err="1">
                <a:solidFill>
                  <a:schemeClr val="tx1"/>
                </a:solidFill>
                <a:latin typeface="Comic Sans MS" panose="030F0702030302020204" pitchFamily="66" charset="0"/>
              </a:rPr>
              <a:t>Leiserson</a:t>
            </a:r>
            <a:r>
              <a:rPr lang="en-US" altLang="zh-CN" sz="2800" dirty="0">
                <a:solidFill>
                  <a:schemeClr val="tx1"/>
                </a:solidFill>
                <a:latin typeface="Comic Sans MS" panose="030F0702030302020204" pitchFamily="66" charset="0"/>
              </a:rPr>
              <a:t>, and Ronald L. </a:t>
            </a:r>
            <a:r>
              <a:rPr lang="en-US" altLang="zh-CN" sz="2800" dirty="0" err="1">
                <a:solidFill>
                  <a:schemeClr val="tx1"/>
                </a:solidFill>
                <a:latin typeface="Comic Sans MS" panose="030F0702030302020204" pitchFamily="66" charset="0"/>
              </a:rPr>
              <a:t>Rivest</a:t>
            </a:r>
            <a:endParaRPr lang="en-US" altLang="zh-CN" sz="2800" dirty="0">
              <a:solidFill>
                <a:schemeClr val="tx1"/>
              </a:solidFill>
              <a:latin typeface="Comic Sans MS" panose="030F0702030302020204" pitchFamily="66" charset="0"/>
            </a:endParaRPr>
          </a:p>
          <a:p>
            <a:pPr marL="457200" indent="-457200" eaLnBrk="1" hangingPunct="1"/>
            <a:r>
              <a:rPr lang="zh-CN" altLang="en-US" dirty="0">
                <a:solidFill>
                  <a:schemeClr val="tx1"/>
                </a:solidFill>
              </a:rPr>
              <a:t>译者：殷建平、徐云等</a:t>
            </a:r>
            <a:endParaRPr lang="en-US" altLang="zh-CN" sz="2800" dirty="0">
              <a:solidFill>
                <a:schemeClr val="tx1"/>
              </a:solidFill>
              <a:latin typeface="Comic Sans MS" panose="030F0702030302020204" pitchFamily="66" charset="0"/>
            </a:endParaRPr>
          </a:p>
          <a:p>
            <a:pPr marL="457200" indent="-457200" eaLnBrk="1" hangingPunct="1"/>
            <a:r>
              <a:rPr lang="zh-CN" altLang="zh-CN" sz="2800" dirty="0">
                <a:solidFill>
                  <a:schemeClr val="tx1"/>
                </a:solidFill>
              </a:rPr>
              <a:t>出版社：</a:t>
            </a:r>
            <a:r>
              <a:rPr lang="zh-CN" altLang="en-US" sz="2800" dirty="0">
                <a:solidFill>
                  <a:schemeClr val="tx1"/>
                </a:solidFill>
              </a:rPr>
              <a:t>机械工业</a:t>
            </a:r>
            <a:r>
              <a:rPr lang="zh-CN" altLang="zh-CN" sz="2800" dirty="0">
                <a:solidFill>
                  <a:schemeClr val="tx1"/>
                </a:solidFill>
              </a:rPr>
              <a:t>出版社</a:t>
            </a:r>
          </a:p>
          <a:p>
            <a:pPr marL="457200" indent="-457200" eaLnBrk="1" hangingPunct="1"/>
            <a:r>
              <a:rPr lang="zh-CN" altLang="zh-CN" sz="2800" dirty="0">
                <a:solidFill>
                  <a:schemeClr val="tx1"/>
                </a:solidFill>
              </a:rPr>
              <a:t>出版日期：</a:t>
            </a:r>
            <a:r>
              <a:rPr lang="en-US" altLang="zh-CN" sz="2800" dirty="0">
                <a:solidFill>
                  <a:schemeClr val="tx1"/>
                </a:solidFill>
              </a:rPr>
              <a:t>2013-01</a:t>
            </a:r>
          </a:p>
          <a:p>
            <a:pPr marL="457200" indent="-457200" eaLnBrk="1" hangingPunct="1"/>
            <a:r>
              <a:rPr lang="zh-CN" altLang="en-US" sz="2800" dirty="0">
                <a:solidFill>
                  <a:schemeClr val="tx1"/>
                </a:solidFill>
              </a:rPr>
              <a:t>电子版在</a:t>
            </a:r>
            <a:r>
              <a:rPr lang="en-US" altLang="zh-CN" sz="2800" dirty="0">
                <a:solidFill>
                  <a:schemeClr val="tx1"/>
                </a:solidFill>
              </a:rPr>
              <a:t>BB</a:t>
            </a:r>
            <a:r>
              <a:rPr lang="zh-CN" altLang="en-US" sz="2800" dirty="0">
                <a:solidFill>
                  <a:schemeClr val="tx1"/>
                </a:solidFill>
              </a:rPr>
              <a:t>上（请勿外传）</a:t>
            </a:r>
            <a:endParaRPr lang="en-US" altLang="zh-CN" sz="2800" dirty="0">
              <a:solidFill>
                <a:schemeClr val="tx1"/>
              </a:solidFill>
            </a:endParaRPr>
          </a:p>
        </p:txBody>
      </p:sp>
      <p:pic>
        <p:nvPicPr>
          <p:cNvPr id="22535" name="Picture 9"/>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867400" y="1981200"/>
            <a:ext cx="2879725" cy="39515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243534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609600" y="152400"/>
            <a:ext cx="7772400" cy="762000"/>
          </a:xfrm>
        </p:spPr>
        <p:txBody>
          <a:bodyPr/>
          <a:lstStyle/>
          <a:p>
            <a:pPr eaLnBrk="1" hangingPunct="1"/>
            <a:r>
              <a:rPr lang="zh-CN" altLang="en-US" dirty="0"/>
              <a:t>主要内容</a:t>
            </a:r>
          </a:p>
        </p:txBody>
      </p:sp>
      <p:graphicFrame>
        <p:nvGraphicFramePr>
          <p:cNvPr id="5" name="Table 2"/>
          <p:cNvGraphicFramePr>
            <a:graphicFrameLocks noGrp="1"/>
          </p:cNvGraphicFramePr>
          <p:nvPr>
            <p:extLst>
              <p:ext uri="{D42A27DB-BD31-4B8C-83A1-F6EECF244321}">
                <p14:modId xmlns:p14="http://schemas.microsoft.com/office/powerpoint/2010/main" val="3643266590"/>
              </p:ext>
            </p:extLst>
          </p:nvPr>
        </p:nvGraphicFramePr>
        <p:xfrm>
          <a:off x="533400" y="1371600"/>
          <a:ext cx="8229601" cy="4940262"/>
        </p:xfrm>
        <a:graphic>
          <a:graphicData uri="http://schemas.openxmlformats.org/drawingml/2006/table">
            <a:tbl>
              <a:tblPr>
                <a:tableStyleId>{5C22544A-7EE6-4342-B048-85BDC9FD1C3A}</a:tableStyleId>
              </a:tblPr>
              <a:tblGrid>
                <a:gridCol w="762001">
                  <a:extLst>
                    <a:ext uri="{9D8B030D-6E8A-4147-A177-3AD203B41FA5}">
                      <a16:colId xmlns:a16="http://schemas.microsoft.com/office/drawing/2014/main" val="20000"/>
                    </a:ext>
                  </a:extLst>
                </a:gridCol>
                <a:gridCol w="4053189">
                  <a:extLst>
                    <a:ext uri="{9D8B030D-6E8A-4147-A177-3AD203B41FA5}">
                      <a16:colId xmlns:a16="http://schemas.microsoft.com/office/drawing/2014/main" val="20001"/>
                    </a:ext>
                  </a:extLst>
                </a:gridCol>
                <a:gridCol w="3414411">
                  <a:extLst>
                    <a:ext uri="{9D8B030D-6E8A-4147-A177-3AD203B41FA5}">
                      <a16:colId xmlns:a16="http://schemas.microsoft.com/office/drawing/2014/main" val="20002"/>
                    </a:ext>
                  </a:extLst>
                </a:gridCol>
              </a:tblGrid>
              <a:tr h="369627">
                <a:tc>
                  <a:txBody>
                    <a:bodyPr/>
                    <a:lstStyle/>
                    <a:p>
                      <a:pPr marL="0" marR="0" algn="ctr"/>
                      <a:r>
                        <a:rPr lang="zh-CN" altLang="en-US" sz="1800" b="1" dirty="0">
                          <a:solidFill>
                            <a:schemeClr val="bg1"/>
                          </a:solidFill>
                          <a:effectLst/>
                          <a:latin typeface="Times New Roman"/>
                          <a:ea typeface="Times New Roman"/>
                        </a:rPr>
                        <a:t>序号</a:t>
                      </a:r>
                      <a:endParaRPr lang="en-US" sz="1800" b="1" dirty="0">
                        <a:solidFill>
                          <a:schemeClr val="bg1"/>
                        </a:solidFill>
                        <a:effectLst/>
                        <a:latin typeface="Times New Roman"/>
                        <a:ea typeface="Times New Roman"/>
                      </a:endParaRPr>
                    </a:p>
                  </a:txBody>
                  <a:tcPr marL="68580" marR="68580" marT="68580" marB="68580">
                    <a:solidFill>
                      <a:schemeClr val="accent6">
                        <a:lumMod val="20000"/>
                        <a:lumOff val="80000"/>
                      </a:schemeClr>
                    </a:solidFill>
                  </a:tcPr>
                </a:tc>
                <a:tc>
                  <a:txBody>
                    <a:bodyPr/>
                    <a:lstStyle/>
                    <a:p>
                      <a:pPr marL="0" marR="0" algn="ctr"/>
                      <a:r>
                        <a:rPr lang="zh-CN" altLang="en-US" sz="1800" b="1" dirty="0">
                          <a:solidFill>
                            <a:schemeClr val="bg1"/>
                          </a:solidFill>
                          <a:effectLst/>
                          <a:latin typeface="+mn-lt"/>
                          <a:ea typeface="+mn-ea"/>
                        </a:rPr>
                        <a:t>课程内容</a:t>
                      </a:r>
                      <a:endParaRPr lang="en-US" sz="1800" b="1" dirty="0">
                        <a:solidFill>
                          <a:schemeClr val="bg1"/>
                        </a:solidFill>
                        <a:effectLst/>
                        <a:latin typeface="Times New Roman"/>
                        <a:ea typeface="Times New Roman"/>
                      </a:endParaRPr>
                    </a:p>
                  </a:txBody>
                  <a:tcPr marL="68580" marR="68580" marT="68580" marB="68580">
                    <a:solidFill>
                      <a:schemeClr val="accent6">
                        <a:lumMod val="20000"/>
                        <a:lumOff val="80000"/>
                      </a:schemeClr>
                    </a:solidFill>
                  </a:tcPr>
                </a:tc>
                <a:tc>
                  <a:txBody>
                    <a:bodyPr/>
                    <a:lstStyle/>
                    <a:p>
                      <a:pPr marL="0" marR="0" algn="ctr"/>
                      <a:r>
                        <a:rPr lang="zh-CN" altLang="en-US" sz="1800" b="1" dirty="0">
                          <a:solidFill>
                            <a:schemeClr val="bg1"/>
                          </a:solidFill>
                          <a:effectLst/>
                          <a:latin typeface="Times New Roman"/>
                          <a:ea typeface="Times New Roman"/>
                        </a:rPr>
                        <a:t>对应课本章节</a:t>
                      </a:r>
                      <a:endParaRPr lang="en-US" sz="1800" b="1" dirty="0">
                        <a:solidFill>
                          <a:schemeClr val="bg1"/>
                        </a:solidFill>
                        <a:effectLst/>
                        <a:latin typeface="Times New Roman"/>
                        <a:ea typeface="Times New Roman"/>
                      </a:endParaRPr>
                    </a:p>
                  </a:txBody>
                  <a:tcPr marL="68580" marR="68580" marT="68580" marB="68580">
                    <a:solidFill>
                      <a:schemeClr val="accent6">
                        <a:lumMod val="20000"/>
                        <a:lumOff val="80000"/>
                      </a:schemeClr>
                    </a:solidFill>
                  </a:tcPr>
                </a:tc>
                <a:extLst>
                  <a:ext uri="{0D108BD9-81ED-4DB2-BD59-A6C34878D82A}">
                    <a16:rowId xmlns:a16="http://schemas.microsoft.com/office/drawing/2014/main" val="10000"/>
                  </a:ext>
                </a:extLst>
              </a:tr>
              <a:tr h="304800">
                <a:tc>
                  <a:txBody>
                    <a:bodyPr/>
                    <a:lstStyle/>
                    <a:p>
                      <a:pPr marL="0" marR="0" algn="ctr"/>
                      <a:r>
                        <a:rPr lang="en-US" sz="1800" b="1">
                          <a:solidFill>
                            <a:schemeClr val="bg1"/>
                          </a:solidFill>
                          <a:effectLst/>
                        </a:rPr>
                        <a:t>1</a:t>
                      </a:r>
                      <a:endParaRPr lang="en-US" sz="1800" b="1">
                        <a:solidFill>
                          <a:schemeClr val="bg1"/>
                        </a:solidFill>
                        <a:effectLst/>
                        <a:latin typeface="Times New Roman"/>
                        <a:ea typeface="Times New Roman"/>
                      </a:endParaRPr>
                    </a:p>
                  </a:txBody>
                  <a:tcPr marL="68580" marR="68580" marT="68580" marB="68580">
                    <a:solidFill>
                      <a:schemeClr val="accent6">
                        <a:lumMod val="20000"/>
                        <a:lumOff val="80000"/>
                      </a:schemeClr>
                    </a:solidFill>
                  </a:tcPr>
                </a:tc>
                <a:tc>
                  <a:txBody>
                    <a:bodyPr/>
                    <a:lstStyle/>
                    <a:p>
                      <a:pPr marL="0" marR="0"/>
                      <a:r>
                        <a:rPr lang="zh-CN" altLang="en-US" sz="1800" b="1" dirty="0">
                          <a:solidFill>
                            <a:schemeClr val="bg1"/>
                          </a:solidFill>
                          <a:effectLst/>
                          <a:latin typeface="Times New Roman"/>
                          <a:ea typeface="Times New Roman"/>
                        </a:rPr>
                        <a:t>算法复杂度分析</a:t>
                      </a:r>
                      <a:endParaRPr lang="en-US" sz="1800" b="1" dirty="0">
                        <a:solidFill>
                          <a:schemeClr val="bg1"/>
                        </a:solidFill>
                        <a:effectLst/>
                        <a:latin typeface="Times New Roman"/>
                        <a:ea typeface="Times New Roman"/>
                      </a:endParaRPr>
                    </a:p>
                  </a:txBody>
                  <a:tcPr marL="68580" marR="68580" marT="68580" marB="68580">
                    <a:solidFill>
                      <a:schemeClr val="accent6">
                        <a:lumMod val="20000"/>
                        <a:lumOff val="80000"/>
                      </a:schemeClr>
                    </a:solidFill>
                  </a:tcPr>
                </a:tc>
                <a:tc>
                  <a:txBody>
                    <a:bodyPr/>
                    <a:lstStyle/>
                    <a:p>
                      <a:pPr marL="0" marR="0" algn="ctr"/>
                      <a:r>
                        <a:rPr lang="zh-CN" altLang="en-US" sz="1800" b="1" dirty="0">
                          <a:solidFill>
                            <a:schemeClr val="bg1"/>
                          </a:solidFill>
                          <a:effectLst/>
                        </a:rPr>
                        <a:t>第</a:t>
                      </a:r>
                      <a:r>
                        <a:rPr lang="en-US" sz="1800" b="1" dirty="0">
                          <a:solidFill>
                            <a:schemeClr val="bg1"/>
                          </a:solidFill>
                          <a:effectLst/>
                        </a:rPr>
                        <a:t>1</a:t>
                      </a:r>
                      <a:r>
                        <a:rPr lang="zh-CN" altLang="en-US" sz="1800" b="1" dirty="0">
                          <a:solidFill>
                            <a:schemeClr val="bg1"/>
                          </a:solidFill>
                          <a:effectLst/>
                        </a:rPr>
                        <a:t>、</a:t>
                      </a:r>
                      <a:r>
                        <a:rPr lang="en-US" sz="1800" b="1" dirty="0">
                          <a:solidFill>
                            <a:schemeClr val="bg1"/>
                          </a:solidFill>
                          <a:effectLst/>
                        </a:rPr>
                        <a:t>2</a:t>
                      </a:r>
                      <a:r>
                        <a:rPr lang="zh-CN" altLang="en-US" sz="1800" b="1" dirty="0">
                          <a:solidFill>
                            <a:schemeClr val="bg1"/>
                          </a:solidFill>
                          <a:effectLst/>
                        </a:rPr>
                        <a:t>、</a:t>
                      </a:r>
                      <a:r>
                        <a:rPr lang="en-US" sz="1800" b="1" dirty="0">
                          <a:solidFill>
                            <a:schemeClr val="bg1"/>
                          </a:solidFill>
                          <a:effectLst/>
                        </a:rPr>
                        <a:t>3</a:t>
                      </a:r>
                      <a:r>
                        <a:rPr lang="zh-CN" altLang="en-US" sz="1800" b="1" dirty="0">
                          <a:solidFill>
                            <a:schemeClr val="bg1"/>
                          </a:solidFill>
                          <a:effectLst/>
                        </a:rPr>
                        <a:t>章</a:t>
                      </a:r>
                      <a:endParaRPr lang="en-US" sz="1800" b="1" dirty="0">
                        <a:solidFill>
                          <a:schemeClr val="bg1"/>
                        </a:solidFill>
                        <a:effectLst/>
                        <a:latin typeface="Times New Roman"/>
                        <a:ea typeface="Times New Roman"/>
                      </a:endParaRPr>
                    </a:p>
                  </a:txBody>
                  <a:tcPr marL="68580" marR="68580" marT="68580" marB="68580">
                    <a:solidFill>
                      <a:schemeClr val="accent6">
                        <a:lumMod val="20000"/>
                        <a:lumOff val="80000"/>
                      </a:schemeClr>
                    </a:solidFill>
                  </a:tcPr>
                </a:tc>
                <a:extLst>
                  <a:ext uri="{0D108BD9-81ED-4DB2-BD59-A6C34878D82A}">
                    <a16:rowId xmlns:a16="http://schemas.microsoft.com/office/drawing/2014/main" val="10001"/>
                  </a:ext>
                </a:extLst>
              </a:tr>
              <a:tr h="381000">
                <a:tc>
                  <a:txBody>
                    <a:bodyPr/>
                    <a:lstStyle/>
                    <a:p>
                      <a:pPr marL="0" marR="0" algn="ctr"/>
                      <a:r>
                        <a:rPr lang="en-US" sz="1800" b="1">
                          <a:solidFill>
                            <a:schemeClr val="bg1"/>
                          </a:solidFill>
                          <a:effectLst/>
                        </a:rPr>
                        <a:t>2</a:t>
                      </a:r>
                      <a:endParaRPr lang="en-US" sz="1800" b="1">
                        <a:solidFill>
                          <a:schemeClr val="bg1"/>
                        </a:solidFill>
                        <a:effectLst/>
                        <a:latin typeface="Times New Roman"/>
                        <a:ea typeface="Times New Roman"/>
                      </a:endParaRPr>
                    </a:p>
                  </a:txBody>
                  <a:tcPr marL="68580" marR="68580" marT="68580" marB="68580">
                    <a:solidFill>
                      <a:schemeClr val="accent6">
                        <a:lumMod val="20000"/>
                        <a:lumOff val="80000"/>
                      </a:schemeClr>
                    </a:solidFill>
                  </a:tcPr>
                </a:tc>
                <a:tc>
                  <a:txBody>
                    <a:bodyPr/>
                    <a:lstStyle/>
                    <a:p>
                      <a:pPr marL="0" marR="0"/>
                      <a:r>
                        <a:rPr lang="zh-CN" altLang="en-US" sz="1800" b="1" dirty="0">
                          <a:solidFill>
                            <a:schemeClr val="bg1"/>
                          </a:solidFill>
                          <a:effectLst/>
                          <a:latin typeface="Times New Roman"/>
                          <a:ea typeface="Times New Roman"/>
                        </a:rPr>
                        <a:t>递归、分治策略</a:t>
                      </a:r>
                      <a:endParaRPr lang="en-US" sz="1800" b="1" dirty="0">
                        <a:solidFill>
                          <a:schemeClr val="bg1"/>
                        </a:solidFill>
                        <a:effectLst/>
                        <a:latin typeface="Times New Roman"/>
                        <a:ea typeface="Times New Roman"/>
                      </a:endParaRPr>
                    </a:p>
                  </a:txBody>
                  <a:tcPr marL="68580" marR="68580" marT="68580" marB="68580">
                    <a:solidFill>
                      <a:schemeClr val="accent6">
                        <a:lumMod val="20000"/>
                        <a:lumOff val="80000"/>
                      </a:schemeClr>
                    </a:solidFill>
                  </a:tcPr>
                </a:tc>
                <a:tc>
                  <a:txBody>
                    <a:bodyPr/>
                    <a:lstStyle/>
                    <a:p>
                      <a:pPr marL="0" marR="0" algn="ctr"/>
                      <a:r>
                        <a:rPr lang="zh-CN" altLang="en-US" sz="1800" b="1" dirty="0">
                          <a:solidFill>
                            <a:schemeClr val="bg1"/>
                          </a:solidFill>
                          <a:effectLst/>
                        </a:rPr>
                        <a:t>第</a:t>
                      </a:r>
                      <a:r>
                        <a:rPr lang="en-US" sz="1800" b="1" dirty="0">
                          <a:solidFill>
                            <a:schemeClr val="bg1"/>
                          </a:solidFill>
                          <a:effectLst/>
                        </a:rPr>
                        <a:t>4</a:t>
                      </a:r>
                      <a:r>
                        <a:rPr lang="zh-CN" altLang="en-US" sz="1800" b="1" dirty="0">
                          <a:solidFill>
                            <a:schemeClr val="bg1"/>
                          </a:solidFill>
                          <a:effectLst/>
                        </a:rPr>
                        <a:t>章</a:t>
                      </a:r>
                      <a:endParaRPr lang="en-US" sz="1800" b="1" dirty="0">
                        <a:solidFill>
                          <a:schemeClr val="bg1"/>
                        </a:solidFill>
                        <a:effectLst/>
                        <a:latin typeface="Times New Roman"/>
                        <a:ea typeface="Times New Roman"/>
                      </a:endParaRPr>
                    </a:p>
                  </a:txBody>
                  <a:tcPr marL="68580" marR="68580" marT="68580" marB="68580">
                    <a:solidFill>
                      <a:schemeClr val="accent6">
                        <a:lumMod val="20000"/>
                        <a:lumOff val="80000"/>
                      </a:schemeClr>
                    </a:solidFill>
                  </a:tcPr>
                </a:tc>
                <a:extLst>
                  <a:ext uri="{0D108BD9-81ED-4DB2-BD59-A6C34878D82A}">
                    <a16:rowId xmlns:a16="http://schemas.microsoft.com/office/drawing/2014/main" val="10002"/>
                  </a:ext>
                </a:extLst>
              </a:tr>
              <a:tr h="413982">
                <a:tc>
                  <a:txBody>
                    <a:bodyPr/>
                    <a:lstStyle/>
                    <a:p>
                      <a:pPr marL="0" marR="0" algn="ctr"/>
                      <a:r>
                        <a:rPr lang="en-US" sz="1800" b="1" dirty="0">
                          <a:solidFill>
                            <a:schemeClr val="bg1"/>
                          </a:solidFill>
                          <a:effectLst/>
                          <a:latin typeface="Times New Roman"/>
                          <a:ea typeface="Times New Roman"/>
                        </a:rPr>
                        <a:t>3</a:t>
                      </a:r>
                    </a:p>
                  </a:txBody>
                  <a:tcPr marL="68580" marR="68580" marT="68580" marB="68580">
                    <a:solidFill>
                      <a:schemeClr val="accent6">
                        <a:lumMod val="20000"/>
                        <a:lumOff val="8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800" b="1" dirty="0">
                          <a:solidFill>
                            <a:schemeClr val="bg1"/>
                          </a:solidFill>
                          <a:effectLst/>
                          <a:latin typeface="+mn-lt"/>
                          <a:ea typeface="Times New Roman"/>
                        </a:rPr>
                        <a:t>堆、堆排序、二叉搜索树</a:t>
                      </a:r>
                      <a:endParaRPr lang="en-US" sz="1800" b="1" dirty="0">
                        <a:solidFill>
                          <a:schemeClr val="bg1"/>
                        </a:solidFill>
                        <a:effectLst/>
                        <a:latin typeface="+mn-lt"/>
                        <a:ea typeface="Times New Roman"/>
                      </a:endParaRPr>
                    </a:p>
                  </a:txBody>
                  <a:tcPr marL="68580" marR="68580" marT="68580" marB="68580">
                    <a:solidFill>
                      <a:schemeClr val="accent6">
                        <a:lumMod val="20000"/>
                        <a:lumOff val="80000"/>
                      </a:schemeClr>
                    </a:solidFill>
                  </a:tcPr>
                </a:tc>
                <a:tc>
                  <a:txBody>
                    <a:bodyPr/>
                    <a:lstStyle/>
                    <a:p>
                      <a:pPr marL="0" marR="0" algn="ctr"/>
                      <a:r>
                        <a:rPr lang="zh-CN" altLang="en-US" sz="1800" b="1" baseline="0" dirty="0">
                          <a:solidFill>
                            <a:schemeClr val="bg1"/>
                          </a:solidFill>
                          <a:effectLst/>
                          <a:latin typeface="Times New Roman"/>
                          <a:ea typeface="Times New Roman"/>
                        </a:rPr>
                        <a:t>第</a:t>
                      </a:r>
                      <a:r>
                        <a:rPr lang="en-US" sz="1800" b="1" baseline="0" dirty="0">
                          <a:solidFill>
                            <a:schemeClr val="bg1"/>
                          </a:solidFill>
                          <a:effectLst/>
                          <a:latin typeface="Times New Roman"/>
                          <a:ea typeface="Times New Roman"/>
                        </a:rPr>
                        <a:t>6</a:t>
                      </a:r>
                      <a:r>
                        <a:rPr lang="zh-CN" altLang="en-US" sz="1800" b="1" baseline="0" dirty="0">
                          <a:solidFill>
                            <a:schemeClr val="bg1"/>
                          </a:solidFill>
                          <a:effectLst/>
                          <a:latin typeface="Times New Roman"/>
                          <a:ea typeface="Times New Roman"/>
                        </a:rPr>
                        <a:t>、</a:t>
                      </a:r>
                      <a:r>
                        <a:rPr lang="en-US" sz="1800" b="1" baseline="0" dirty="0">
                          <a:solidFill>
                            <a:schemeClr val="bg1"/>
                          </a:solidFill>
                          <a:effectLst/>
                          <a:latin typeface="Times New Roman"/>
                          <a:ea typeface="Times New Roman"/>
                        </a:rPr>
                        <a:t>12</a:t>
                      </a:r>
                      <a:r>
                        <a:rPr lang="zh-CN" altLang="en-US" sz="1800" b="1" baseline="0" dirty="0">
                          <a:solidFill>
                            <a:schemeClr val="bg1"/>
                          </a:solidFill>
                          <a:effectLst/>
                          <a:latin typeface="Times New Roman"/>
                          <a:ea typeface="Times New Roman"/>
                        </a:rPr>
                        <a:t>章</a:t>
                      </a:r>
                      <a:endParaRPr lang="en-US" sz="1800" b="1" dirty="0">
                        <a:solidFill>
                          <a:schemeClr val="bg1"/>
                        </a:solidFill>
                        <a:effectLst/>
                        <a:latin typeface="Times New Roman"/>
                        <a:ea typeface="Times New Roman"/>
                      </a:endParaRPr>
                    </a:p>
                  </a:txBody>
                  <a:tcPr marL="68580" marR="68580" marT="68580" marB="68580">
                    <a:solidFill>
                      <a:schemeClr val="accent6">
                        <a:lumMod val="20000"/>
                        <a:lumOff val="80000"/>
                      </a:schemeClr>
                    </a:solidFill>
                  </a:tcPr>
                </a:tc>
                <a:extLst>
                  <a:ext uri="{0D108BD9-81ED-4DB2-BD59-A6C34878D82A}">
                    <a16:rowId xmlns:a16="http://schemas.microsoft.com/office/drawing/2014/main" val="10003"/>
                  </a:ext>
                </a:extLst>
              </a:tr>
              <a:tr h="369627">
                <a:tc>
                  <a:txBody>
                    <a:bodyPr/>
                    <a:lstStyle/>
                    <a:p>
                      <a:pPr marL="0" marR="0" algn="ctr"/>
                      <a:r>
                        <a:rPr lang="en-US" sz="1800" b="1" dirty="0">
                          <a:solidFill>
                            <a:schemeClr val="bg1"/>
                          </a:solidFill>
                          <a:effectLst/>
                          <a:latin typeface="+mn-lt"/>
                          <a:ea typeface="+mn-ea"/>
                        </a:rPr>
                        <a:t>4</a:t>
                      </a:r>
                      <a:endParaRPr lang="en-US" sz="1800" b="1" dirty="0">
                        <a:solidFill>
                          <a:schemeClr val="bg1"/>
                        </a:solidFill>
                        <a:effectLst/>
                        <a:latin typeface="Times New Roman"/>
                        <a:ea typeface="Times New Roman"/>
                      </a:endParaRPr>
                    </a:p>
                  </a:txBody>
                  <a:tcPr marL="68580" marR="68580" marT="68580" marB="68580">
                    <a:solidFill>
                      <a:schemeClr val="accent6">
                        <a:lumMod val="20000"/>
                        <a:lumOff val="80000"/>
                      </a:schemeClr>
                    </a:solidFill>
                  </a:tcPr>
                </a:tc>
                <a:tc>
                  <a:txBody>
                    <a:bodyPr/>
                    <a:lstStyle/>
                    <a:p>
                      <a:pPr marL="0" marR="0"/>
                      <a:r>
                        <a:rPr lang="zh-CN" altLang="en-US" sz="1800" b="1" dirty="0">
                          <a:solidFill>
                            <a:schemeClr val="bg1"/>
                          </a:solidFill>
                          <a:effectLst/>
                          <a:latin typeface="+mn-lt"/>
                          <a:ea typeface="+mn-ea"/>
                        </a:rPr>
                        <a:t>排序算法</a:t>
                      </a:r>
                      <a:endParaRPr lang="en-US" sz="1800" b="1" dirty="0">
                        <a:solidFill>
                          <a:schemeClr val="bg1"/>
                        </a:solidFill>
                        <a:effectLst/>
                        <a:latin typeface="Times New Roman"/>
                        <a:ea typeface="Times New Roman"/>
                      </a:endParaRPr>
                    </a:p>
                  </a:txBody>
                  <a:tcPr marL="68580" marR="68580" marT="68580" marB="68580">
                    <a:solidFill>
                      <a:schemeClr val="accent6">
                        <a:lumMod val="20000"/>
                        <a:lumOff val="80000"/>
                      </a:schemeClr>
                    </a:solidFill>
                  </a:tcPr>
                </a:tc>
                <a:tc>
                  <a:txBody>
                    <a:bodyPr/>
                    <a:lstStyle/>
                    <a:p>
                      <a:pPr marL="0" marR="0" algn="ctr"/>
                      <a:r>
                        <a:rPr lang="zh-CN" altLang="en-US" sz="1800" b="1" dirty="0">
                          <a:solidFill>
                            <a:schemeClr val="bg1"/>
                          </a:solidFill>
                          <a:effectLst/>
                        </a:rPr>
                        <a:t>第</a:t>
                      </a:r>
                      <a:r>
                        <a:rPr lang="en-US" sz="1800" b="1" dirty="0">
                          <a:solidFill>
                            <a:schemeClr val="bg1"/>
                          </a:solidFill>
                          <a:effectLst/>
                        </a:rPr>
                        <a:t>7</a:t>
                      </a:r>
                      <a:r>
                        <a:rPr lang="zh-CN" altLang="en-US" sz="1800" b="1" dirty="0">
                          <a:solidFill>
                            <a:schemeClr val="bg1"/>
                          </a:solidFill>
                          <a:effectLst/>
                        </a:rPr>
                        <a:t>、</a:t>
                      </a:r>
                      <a:r>
                        <a:rPr lang="en-US" sz="1800" b="1" dirty="0">
                          <a:solidFill>
                            <a:schemeClr val="bg1"/>
                          </a:solidFill>
                          <a:effectLst/>
                        </a:rPr>
                        <a:t>8</a:t>
                      </a:r>
                      <a:r>
                        <a:rPr lang="zh-CN" altLang="en-US" sz="1800" b="1" dirty="0">
                          <a:solidFill>
                            <a:schemeClr val="bg1"/>
                          </a:solidFill>
                          <a:effectLst/>
                        </a:rPr>
                        <a:t>章</a:t>
                      </a:r>
                      <a:endParaRPr lang="en-US" sz="1800" b="1" dirty="0">
                        <a:solidFill>
                          <a:schemeClr val="bg1"/>
                        </a:solidFill>
                        <a:effectLst/>
                        <a:latin typeface="Times New Roman"/>
                        <a:ea typeface="Times New Roman"/>
                      </a:endParaRPr>
                    </a:p>
                  </a:txBody>
                  <a:tcPr marL="68580" marR="68580" marT="68580" marB="68580">
                    <a:solidFill>
                      <a:schemeClr val="accent6">
                        <a:lumMod val="20000"/>
                        <a:lumOff val="80000"/>
                      </a:schemeClr>
                    </a:solidFill>
                  </a:tcPr>
                </a:tc>
                <a:extLst>
                  <a:ext uri="{0D108BD9-81ED-4DB2-BD59-A6C34878D82A}">
                    <a16:rowId xmlns:a16="http://schemas.microsoft.com/office/drawing/2014/main" val="10004"/>
                  </a:ext>
                </a:extLst>
              </a:tr>
              <a:tr h="369627">
                <a:tc>
                  <a:txBody>
                    <a:bodyPr/>
                    <a:lstStyle/>
                    <a:p>
                      <a:pPr marL="0" marR="0" algn="ctr"/>
                      <a:r>
                        <a:rPr lang="en-US" sz="1800" b="1" dirty="0">
                          <a:solidFill>
                            <a:schemeClr val="bg1"/>
                          </a:solidFill>
                          <a:effectLst/>
                          <a:latin typeface="+mn-lt"/>
                          <a:ea typeface="+mn-ea"/>
                        </a:rPr>
                        <a:t>5</a:t>
                      </a:r>
                      <a:endParaRPr lang="en-US" sz="1800" b="1" dirty="0">
                        <a:solidFill>
                          <a:schemeClr val="bg1"/>
                        </a:solidFill>
                        <a:effectLst/>
                        <a:latin typeface="Times New Roman"/>
                        <a:ea typeface="Times New Roman"/>
                      </a:endParaRPr>
                    </a:p>
                  </a:txBody>
                  <a:tcPr marL="68580" marR="68580" marT="68580" marB="68580">
                    <a:solidFill>
                      <a:schemeClr val="accent6">
                        <a:lumMod val="20000"/>
                        <a:lumOff val="80000"/>
                      </a:schemeClr>
                    </a:solidFill>
                  </a:tcPr>
                </a:tc>
                <a:tc>
                  <a:txBody>
                    <a:bodyPr/>
                    <a:lstStyle/>
                    <a:p>
                      <a:pPr marL="0" marR="0"/>
                      <a:r>
                        <a:rPr lang="zh-CN" altLang="en-US" sz="1800" b="1" dirty="0">
                          <a:solidFill>
                            <a:schemeClr val="bg1"/>
                          </a:solidFill>
                          <a:effectLst/>
                          <a:latin typeface="Times New Roman"/>
                          <a:ea typeface="Times New Roman"/>
                        </a:rPr>
                        <a:t>哈希（散列） 表（不讲）</a:t>
                      </a:r>
                      <a:endParaRPr lang="en-US" sz="1800" b="1" dirty="0">
                        <a:solidFill>
                          <a:schemeClr val="bg1"/>
                        </a:solidFill>
                        <a:effectLst/>
                        <a:latin typeface="Times New Roman"/>
                        <a:ea typeface="Times New Roman"/>
                      </a:endParaRPr>
                    </a:p>
                  </a:txBody>
                  <a:tcPr marL="68580" marR="68580" marT="68580" marB="68580">
                    <a:solidFill>
                      <a:schemeClr val="accent6">
                        <a:lumMod val="20000"/>
                        <a:lumOff val="80000"/>
                      </a:schemeClr>
                    </a:solidFill>
                  </a:tcPr>
                </a:tc>
                <a:tc>
                  <a:txBody>
                    <a:bodyPr/>
                    <a:lstStyle/>
                    <a:p>
                      <a:pPr marL="0" marR="0" algn="ctr"/>
                      <a:r>
                        <a:rPr lang="zh-CN" altLang="en-US" sz="1800" b="1" dirty="0">
                          <a:solidFill>
                            <a:schemeClr val="bg1"/>
                          </a:solidFill>
                          <a:effectLst/>
                          <a:latin typeface="Times New Roman"/>
                          <a:ea typeface="Times New Roman"/>
                        </a:rPr>
                        <a:t>第</a:t>
                      </a:r>
                      <a:r>
                        <a:rPr lang="en-US" sz="1800" b="1" dirty="0">
                          <a:solidFill>
                            <a:schemeClr val="bg1"/>
                          </a:solidFill>
                          <a:effectLst/>
                          <a:latin typeface="Times New Roman"/>
                          <a:ea typeface="Times New Roman"/>
                        </a:rPr>
                        <a:t>11</a:t>
                      </a:r>
                      <a:r>
                        <a:rPr lang="zh-CN" altLang="en-US" sz="1800" b="1" dirty="0">
                          <a:solidFill>
                            <a:schemeClr val="bg1"/>
                          </a:solidFill>
                          <a:effectLst/>
                          <a:latin typeface="Times New Roman"/>
                          <a:ea typeface="Times New Roman"/>
                        </a:rPr>
                        <a:t>章</a:t>
                      </a:r>
                      <a:endParaRPr lang="en-US" sz="1800" b="1" dirty="0">
                        <a:solidFill>
                          <a:schemeClr val="bg1"/>
                        </a:solidFill>
                        <a:effectLst/>
                        <a:latin typeface="Times New Roman"/>
                        <a:ea typeface="Times New Roman"/>
                      </a:endParaRPr>
                    </a:p>
                  </a:txBody>
                  <a:tcPr marL="68580" marR="68580" marT="68580" marB="68580">
                    <a:solidFill>
                      <a:schemeClr val="accent6">
                        <a:lumMod val="20000"/>
                        <a:lumOff val="80000"/>
                      </a:schemeClr>
                    </a:solidFill>
                  </a:tcPr>
                </a:tc>
                <a:extLst>
                  <a:ext uri="{0D108BD9-81ED-4DB2-BD59-A6C34878D82A}">
                    <a16:rowId xmlns:a16="http://schemas.microsoft.com/office/drawing/2014/main" val="10005"/>
                  </a:ext>
                </a:extLst>
              </a:tr>
              <a:tr h="369627">
                <a:tc>
                  <a:txBody>
                    <a:bodyPr/>
                    <a:lstStyle/>
                    <a:p>
                      <a:pPr marL="0" marR="0" algn="ctr"/>
                      <a:r>
                        <a:rPr lang="en-US" sz="1800" b="1" dirty="0">
                          <a:solidFill>
                            <a:schemeClr val="bg1"/>
                          </a:solidFill>
                          <a:effectLst/>
                          <a:latin typeface="+mn-lt"/>
                          <a:ea typeface="+mn-ea"/>
                        </a:rPr>
                        <a:t>6</a:t>
                      </a:r>
                      <a:endParaRPr lang="en-US" sz="1800" b="1" dirty="0">
                        <a:solidFill>
                          <a:schemeClr val="bg1"/>
                        </a:solidFill>
                        <a:effectLst/>
                        <a:latin typeface="Times New Roman"/>
                        <a:ea typeface="Times New Roman"/>
                      </a:endParaRPr>
                    </a:p>
                  </a:txBody>
                  <a:tcPr marL="68580" marR="68580" marT="68580" marB="68580">
                    <a:solidFill>
                      <a:schemeClr val="accent6">
                        <a:lumMod val="20000"/>
                        <a:lumOff val="80000"/>
                      </a:schemeClr>
                    </a:solidFill>
                  </a:tcPr>
                </a:tc>
                <a:tc>
                  <a:txBody>
                    <a:bodyPr/>
                    <a:lstStyle/>
                    <a:p>
                      <a:pPr marL="0" marR="0"/>
                      <a:r>
                        <a:rPr lang="zh-CN" altLang="en-US" sz="1800" b="1" dirty="0">
                          <a:solidFill>
                            <a:schemeClr val="bg1"/>
                          </a:solidFill>
                          <a:effectLst/>
                          <a:latin typeface="Times New Roman"/>
                          <a:ea typeface="Times New Roman"/>
                        </a:rPr>
                        <a:t>回溯法</a:t>
                      </a:r>
                      <a:endParaRPr lang="en-US" sz="1800" b="1" dirty="0">
                        <a:solidFill>
                          <a:schemeClr val="bg1"/>
                        </a:solidFill>
                        <a:effectLst/>
                        <a:latin typeface="Times New Roman"/>
                        <a:ea typeface="Times New Roman"/>
                      </a:endParaRPr>
                    </a:p>
                  </a:txBody>
                  <a:tcPr marL="68580" marR="68580" marT="68580" marB="68580">
                    <a:solidFill>
                      <a:schemeClr val="accent6">
                        <a:lumMod val="20000"/>
                        <a:lumOff val="80000"/>
                      </a:schemeClr>
                    </a:solidFill>
                  </a:tcPr>
                </a:tc>
                <a:tc>
                  <a:txBody>
                    <a:bodyPr/>
                    <a:lstStyle/>
                    <a:p>
                      <a:pPr marL="0" marR="0" algn="ctr"/>
                      <a:r>
                        <a:rPr lang="zh-CN" altLang="en-US" sz="1800" b="1" dirty="0">
                          <a:solidFill>
                            <a:schemeClr val="bg1"/>
                          </a:solidFill>
                          <a:effectLst/>
                          <a:latin typeface="Times New Roman"/>
                          <a:ea typeface="Times New Roman"/>
                        </a:rPr>
                        <a:t>课本中没有对应</a:t>
                      </a:r>
                      <a:endParaRPr lang="en-US" sz="1800" b="1" dirty="0">
                        <a:solidFill>
                          <a:schemeClr val="bg1"/>
                        </a:solidFill>
                        <a:effectLst/>
                        <a:latin typeface="Times New Roman"/>
                        <a:ea typeface="Times New Roman"/>
                      </a:endParaRPr>
                    </a:p>
                  </a:txBody>
                  <a:tcPr marL="68580" marR="68580" marT="68580" marB="68580">
                    <a:solidFill>
                      <a:schemeClr val="accent6">
                        <a:lumMod val="20000"/>
                        <a:lumOff val="80000"/>
                      </a:schemeClr>
                    </a:solidFill>
                  </a:tcPr>
                </a:tc>
                <a:extLst>
                  <a:ext uri="{0D108BD9-81ED-4DB2-BD59-A6C34878D82A}">
                    <a16:rowId xmlns:a16="http://schemas.microsoft.com/office/drawing/2014/main" val="10006"/>
                  </a:ext>
                </a:extLst>
              </a:tr>
              <a:tr h="369627">
                <a:tc>
                  <a:txBody>
                    <a:bodyPr/>
                    <a:lstStyle/>
                    <a:p>
                      <a:pPr marL="0" marR="0" algn="ctr"/>
                      <a:r>
                        <a:rPr lang="en-US" sz="1800" b="1" dirty="0">
                          <a:solidFill>
                            <a:schemeClr val="bg1"/>
                          </a:solidFill>
                          <a:effectLst/>
                          <a:latin typeface="+mn-lt"/>
                          <a:ea typeface="+mn-ea"/>
                        </a:rPr>
                        <a:t>7</a:t>
                      </a:r>
                      <a:endParaRPr lang="en-US" sz="1800" b="1" dirty="0">
                        <a:solidFill>
                          <a:schemeClr val="bg1"/>
                        </a:solidFill>
                        <a:effectLst/>
                        <a:latin typeface="Times New Roman"/>
                        <a:ea typeface="Times New Roman"/>
                      </a:endParaRPr>
                    </a:p>
                  </a:txBody>
                  <a:tcPr marL="68580" marR="68580" marT="68580" marB="68580">
                    <a:solidFill>
                      <a:schemeClr val="accent6">
                        <a:lumMod val="20000"/>
                        <a:lumOff val="80000"/>
                      </a:schemeClr>
                    </a:solidFill>
                  </a:tcPr>
                </a:tc>
                <a:tc>
                  <a:txBody>
                    <a:bodyPr/>
                    <a:lstStyle/>
                    <a:p>
                      <a:pPr marL="0" marR="0"/>
                      <a:r>
                        <a:rPr lang="zh-CN" altLang="en-US" sz="1800" b="1" dirty="0">
                          <a:solidFill>
                            <a:schemeClr val="bg1"/>
                          </a:solidFill>
                          <a:effectLst/>
                          <a:latin typeface="Times New Roman"/>
                          <a:ea typeface="Times New Roman"/>
                        </a:rPr>
                        <a:t>动态规划</a:t>
                      </a:r>
                      <a:endParaRPr lang="en-US" sz="1800" b="1" dirty="0">
                        <a:solidFill>
                          <a:schemeClr val="bg1"/>
                        </a:solidFill>
                        <a:effectLst/>
                        <a:latin typeface="Times New Roman"/>
                        <a:ea typeface="Times New Roman"/>
                      </a:endParaRPr>
                    </a:p>
                  </a:txBody>
                  <a:tcPr marL="68580" marR="68580" marT="68580" marB="68580">
                    <a:solidFill>
                      <a:schemeClr val="accent6">
                        <a:lumMod val="20000"/>
                        <a:lumOff val="80000"/>
                      </a:schemeClr>
                    </a:solidFill>
                  </a:tcPr>
                </a:tc>
                <a:tc>
                  <a:txBody>
                    <a:bodyPr/>
                    <a:lstStyle/>
                    <a:p>
                      <a:pPr marL="0" marR="0" algn="ctr"/>
                      <a:r>
                        <a:rPr lang="zh-CN" altLang="en-US" sz="1800" b="1" dirty="0">
                          <a:solidFill>
                            <a:schemeClr val="bg1"/>
                          </a:solidFill>
                          <a:effectLst/>
                        </a:rPr>
                        <a:t>第</a:t>
                      </a:r>
                      <a:r>
                        <a:rPr lang="en-US" sz="1800" b="1" dirty="0">
                          <a:solidFill>
                            <a:schemeClr val="bg1"/>
                          </a:solidFill>
                          <a:effectLst/>
                        </a:rPr>
                        <a:t>15</a:t>
                      </a:r>
                      <a:r>
                        <a:rPr lang="zh-CN" altLang="en-US" sz="1800" b="1" dirty="0">
                          <a:solidFill>
                            <a:schemeClr val="bg1"/>
                          </a:solidFill>
                          <a:effectLst/>
                        </a:rPr>
                        <a:t>章</a:t>
                      </a:r>
                      <a:endParaRPr lang="en-US" sz="1800" b="1" dirty="0">
                        <a:solidFill>
                          <a:schemeClr val="bg1"/>
                        </a:solidFill>
                        <a:effectLst/>
                        <a:latin typeface="Times New Roman"/>
                        <a:ea typeface="Times New Roman"/>
                      </a:endParaRPr>
                    </a:p>
                  </a:txBody>
                  <a:tcPr marL="68580" marR="68580" marT="68580" marB="68580">
                    <a:solidFill>
                      <a:schemeClr val="accent6">
                        <a:lumMod val="20000"/>
                        <a:lumOff val="80000"/>
                      </a:schemeClr>
                    </a:solidFill>
                  </a:tcPr>
                </a:tc>
                <a:extLst>
                  <a:ext uri="{0D108BD9-81ED-4DB2-BD59-A6C34878D82A}">
                    <a16:rowId xmlns:a16="http://schemas.microsoft.com/office/drawing/2014/main" val="10007"/>
                  </a:ext>
                </a:extLst>
              </a:tr>
              <a:tr h="369627">
                <a:tc>
                  <a:txBody>
                    <a:bodyPr/>
                    <a:lstStyle/>
                    <a:p>
                      <a:pPr marL="0" marR="0" algn="ctr"/>
                      <a:r>
                        <a:rPr lang="en-US" sz="1800" b="1" dirty="0">
                          <a:solidFill>
                            <a:schemeClr val="bg1"/>
                          </a:solidFill>
                          <a:effectLst/>
                          <a:latin typeface="+mn-lt"/>
                          <a:ea typeface="+mn-ea"/>
                        </a:rPr>
                        <a:t>8</a:t>
                      </a:r>
                      <a:endParaRPr lang="en-US" sz="1800" b="1" dirty="0">
                        <a:solidFill>
                          <a:schemeClr val="bg1"/>
                        </a:solidFill>
                        <a:effectLst/>
                        <a:latin typeface="Times New Roman"/>
                        <a:ea typeface="Times New Roman"/>
                      </a:endParaRPr>
                    </a:p>
                  </a:txBody>
                  <a:tcPr marL="68580" marR="68580" marT="68580" marB="68580">
                    <a:solidFill>
                      <a:schemeClr val="accent6">
                        <a:lumMod val="20000"/>
                        <a:lumOff val="80000"/>
                      </a:schemeClr>
                    </a:solidFill>
                  </a:tcPr>
                </a:tc>
                <a:tc>
                  <a:txBody>
                    <a:bodyPr/>
                    <a:lstStyle/>
                    <a:p>
                      <a:pPr marL="0" marR="0"/>
                      <a:r>
                        <a:rPr lang="zh-CN" altLang="en-US" sz="1800" b="1" dirty="0">
                          <a:solidFill>
                            <a:schemeClr val="bg1"/>
                          </a:solidFill>
                          <a:effectLst/>
                          <a:latin typeface="Times New Roman"/>
                          <a:ea typeface="Times New Roman"/>
                        </a:rPr>
                        <a:t>贪心算法</a:t>
                      </a:r>
                      <a:endParaRPr lang="en-US" sz="1800" b="1" dirty="0">
                        <a:solidFill>
                          <a:schemeClr val="bg1"/>
                        </a:solidFill>
                        <a:effectLst/>
                        <a:latin typeface="Times New Roman"/>
                        <a:ea typeface="Times New Roman"/>
                      </a:endParaRPr>
                    </a:p>
                  </a:txBody>
                  <a:tcPr marL="68580" marR="68580" marT="68580" marB="68580">
                    <a:solidFill>
                      <a:schemeClr val="accent6">
                        <a:lumMod val="20000"/>
                        <a:lumOff val="80000"/>
                      </a:schemeClr>
                    </a:solidFill>
                  </a:tcPr>
                </a:tc>
                <a:tc>
                  <a:txBody>
                    <a:bodyPr/>
                    <a:lstStyle/>
                    <a:p>
                      <a:pPr marL="0" marR="0" algn="ctr"/>
                      <a:r>
                        <a:rPr lang="zh-CN" altLang="en-US" sz="1800" b="1" dirty="0">
                          <a:solidFill>
                            <a:schemeClr val="bg1"/>
                          </a:solidFill>
                          <a:effectLst/>
                        </a:rPr>
                        <a:t>第</a:t>
                      </a:r>
                      <a:r>
                        <a:rPr lang="en-US" sz="1800" b="1" dirty="0">
                          <a:solidFill>
                            <a:schemeClr val="bg1"/>
                          </a:solidFill>
                          <a:effectLst/>
                        </a:rPr>
                        <a:t>16</a:t>
                      </a:r>
                      <a:r>
                        <a:rPr lang="zh-CN" altLang="en-US" sz="1800" b="1" dirty="0">
                          <a:solidFill>
                            <a:schemeClr val="bg1"/>
                          </a:solidFill>
                          <a:effectLst/>
                        </a:rPr>
                        <a:t>章</a:t>
                      </a:r>
                      <a:endParaRPr lang="en-US" sz="1800" b="1" dirty="0">
                        <a:solidFill>
                          <a:schemeClr val="bg1"/>
                        </a:solidFill>
                        <a:effectLst/>
                        <a:latin typeface="Times New Roman"/>
                        <a:ea typeface="Times New Roman"/>
                      </a:endParaRPr>
                    </a:p>
                  </a:txBody>
                  <a:tcPr marL="68580" marR="68580" marT="68580" marB="68580">
                    <a:solidFill>
                      <a:schemeClr val="accent6">
                        <a:lumMod val="20000"/>
                        <a:lumOff val="80000"/>
                      </a:schemeClr>
                    </a:solidFill>
                  </a:tcPr>
                </a:tc>
                <a:extLst>
                  <a:ext uri="{0D108BD9-81ED-4DB2-BD59-A6C34878D82A}">
                    <a16:rowId xmlns:a16="http://schemas.microsoft.com/office/drawing/2014/main" val="10008"/>
                  </a:ext>
                </a:extLst>
              </a:tr>
              <a:tr h="369627">
                <a:tc>
                  <a:txBody>
                    <a:bodyPr/>
                    <a:lstStyle/>
                    <a:p>
                      <a:pPr marL="0" marR="0" algn="ctr"/>
                      <a:r>
                        <a:rPr lang="en-US" sz="1800" b="1" dirty="0">
                          <a:solidFill>
                            <a:schemeClr val="bg1"/>
                          </a:solidFill>
                          <a:effectLst/>
                        </a:rPr>
                        <a:t>9</a:t>
                      </a:r>
                      <a:endParaRPr lang="en-US" sz="1800" b="1" dirty="0">
                        <a:solidFill>
                          <a:schemeClr val="bg1"/>
                        </a:solidFill>
                        <a:effectLst/>
                        <a:latin typeface="Times New Roman"/>
                        <a:ea typeface="Times New Roman"/>
                      </a:endParaRPr>
                    </a:p>
                  </a:txBody>
                  <a:tcPr marL="68580" marR="68580" marT="68580" marB="68580">
                    <a:solidFill>
                      <a:schemeClr val="accent6">
                        <a:lumMod val="20000"/>
                        <a:lumOff val="80000"/>
                      </a:schemeClr>
                    </a:solidFill>
                  </a:tcPr>
                </a:tc>
                <a:tc>
                  <a:txBody>
                    <a:bodyPr/>
                    <a:lstStyle/>
                    <a:p>
                      <a:pPr marL="0" marR="0"/>
                      <a:r>
                        <a:rPr lang="zh-CN" altLang="en-US" sz="1800" b="1" dirty="0">
                          <a:solidFill>
                            <a:schemeClr val="bg1"/>
                          </a:solidFill>
                          <a:effectLst/>
                          <a:latin typeface="Times New Roman"/>
                          <a:ea typeface="Times New Roman"/>
                        </a:rPr>
                        <a:t>摊还分析</a:t>
                      </a:r>
                      <a:endParaRPr lang="en-US" sz="1800" b="1" dirty="0">
                        <a:solidFill>
                          <a:schemeClr val="bg1"/>
                        </a:solidFill>
                        <a:effectLst/>
                        <a:latin typeface="Times New Roman"/>
                        <a:ea typeface="Times New Roman"/>
                      </a:endParaRPr>
                    </a:p>
                  </a:txBody>
                  <a:tcPr marL="68580" marR="68580" marT="68580" marB="68580">
                    <a:solidFill>
                      <a:schemeClr val="accent6">
                        <a:lumMod val="20000"/>
                        <a:lumOff val="80000"/>
                      </a:schemeClr>
                    </a:solidFill>
                  </a:tcPr>
                </a:tc>
                <a:tc>
                  <a:txBody>
                    <a:bodyPr/>
                    <a:lstStyle/>
                    <a:p>
                      <a:pPr marL="0" marR="0" algn="ctr"/>
                      <a:r>
                        <a:rPr lang="zh-CN" altLang="en-US" sz="1800" b="1" dirty="0">
                          <a:solidFill>
                            <a:schemeClr val="bg1"/>
                          </a:solidFill>
                          <a:effectLst/>
                        </a:rPr>
                        <a:t>第</a:t>
                      </a:r>
                      <a:r>
                        <a:rPr lang="en-US" sz="1800" b="1" dirty="0">
                          <a:solidFill>
                            <a:schemeClr val="bg1"/>
                          </a:solidFill>
                          <a:effectLst/>
                        </a:rPr>
                        <a:t>17</a:t>
                      </a:r>
                      <a:r>
                        <a:rPr lang="zh-CN" altLang="en-US" sz="1800" b="1" dirty="0">
                          <a:solidFill>
                            <a:schemeClr val="bg1"/>
                          </a:solidFill>
                          <a:effectLst/>
                        </a:rPr>
                        <a:t>章</a:t>
                      </a:r>
                      <a:endParaRPr lang="en-US" sz="1800" b="1" dirty="0">
                        <a:solidFill>
                          <a:schemeClr val="bg1"/>
                        </a:solidFill>
                        <a:effectLst/>
                        <a:latin typeface="Times New Roman"/>
                        <a:ea typeface="Times New Roman"/>
                      </a:endParaRPr>
                    </a:p>
                  </a:txBody>
                  <a:tcPr marL="68580" marR="68580" marT="68580" marB="68580">
                    <a:solidFill>
                      <a:schemeClr val="accent6">
                        <a:lumMod val="20000"/>
                        <a:lumOff val="80000"/>
                      </a:schemeClr>
                    </a:solidFill>
                  </a:tcPr>
                </a:tc>
                <a:extLst>
                  <a:ext uri="{0D108BD9-81ED-4DB2-BD59-A6C34878D82A}">
                    <a16:rowId xmlns:a16="http://schemas.microsoft.com/office/drawing/2014/main" val="10009"/>
                  </a:ext>
                </a:extLst>
              </a:tr>
              <a:tr h="369627">
                <a:tc>
                  <a:txBody>
                    <a:bodyPr/>
                    <a:lstStyle/>
                    <a:p>
                      <a:pPr marL="0" marR="0" algn="ctr"/>
                      <a:r>
                        <a:rPr lang="en-US" sz="1800" b="1">
                          <a:solidFill>
                            <a:schemeClr val="bg1"/>
                          </a:solidFill>
                          <a:effectLst/>
                        </a:rPr>
                        <a:t>10</a:t>
                      </a:r>
                      <a:endParaRPr lang="en-US" sz="1800" b="1">
                        <a:solidFill>
                          <a:schemeClr val="bg1"/>
                        </a:solidFill>
                        <a:effectLst/>
                        <a:latin typeface="Times New Roman"/>
                        <a:ea typeface="Times New Roman"/>
                      </a:endParaRPr>
                    </a:p>
                  </a:txBody>
                  <a:tcPr marL="68580" marR="68580" marT="68580" marB="68580">
                    <a:solidFill>
                      <a:schemeClr val="accent6">
                        <a:lumMod val="20000"/>
                        <a:lumOff val="80000"/>
                      </a:schemeClr>
                    </a:solidFill>
                  </a:tcPr>
                </a:tc>
                <a:tc>
                  <a:txBody>
                    <a:bodyPr/>
                    <a:lstStyle/>
                    <a:p>
                      <a:pPr marL="0" marR="0"/>
                      <a:r>
                        <a:rPr lang="zh-CN" altLang="en-US" sz="1800" b="1" dirty="0">
                          <a:solidFill>
                            <a:schemeClr val="bg1"/>
                          </a:solidFill>
                          <a:effectLst/>
                          <a:latin typeface="Times New Roman"/>
                          <a:ea typeface="Times New Roman"/>
                        </a:rPr>
                        <a:t>图 </a:t>
                      </a:r>
                      <a:endParaRPr lang="en-US" sz="1800" b="1" dirty="0">
                        <a:solidFill>
                          <a:schemeClr val="bg1"/>
                        </a:solidFill>
                        <a:effectLst/>
                        <a:latin typeface="Times New Roman"/>
                        <a:ea typeface="Times New Roman"/>
                      </a:endParaRPr>
                    </a:p>
                  </a:txBody>
                  <a:tcPr marL="68580" marR="68580" marT="68580" marB="68580">
                    <a:solidFill>
                      <a:schemeClr val="accent6">
                        <a:lumMod val="20000"/>
                        <a:lumOff val="80000"/>
                      </a:schemeClr>
                    </a:solidFill>
                  </a:tcPr>
                </a:tc>
                <a:tc>
                  <a:txBody>
                    <a:bodyPr/>
                    <a:lstStyle/>
                    <a:p>
                      <a:pPr marL="0" marR="0" algn="ctr"/>
                      <a:r>
                        <a:rPr lang="zh-CN" altLang="en-US" sz="1800" b="1" dirty="0">
                          <a:solidFill>
                            <a:schemeClr val="bg1"/>
                          </a:solidFill>
                          <a:effectLst/>
                        </a:rPr>
                        <a:t>第</a:t>
                      </a:r>
                      <a:r>
                        <a:rPr lang="en-US" sz="1800" b="1" dirty="0">
                          <a:solidFill>
                            <a:schemeClr val="bg1"/>
                          </a:solidFill>
                          <a:effectLst/>
                        </a:rPr>
                        <a:t>22-2</a:t>
                      </a:r>
                      <a:r>
                        <a:rPr lang="en-US" altLang="zh-CN" sz="1800" b="1" dirty="0">
                          <a:solidFill>
                            <a:schemeClr val="bg1"/>
                          </a:solidFill>
                          <a:effectLst/>
                        </a:rPr>
                        <a:t>6</a:t>
                      </a:r>
                      <a:r>
                        <a:rPr lang="zh-CN" altLang="en-US" sz="1800" b="1" dirty="0">
                          <a:solidFill>
                            <a:schemeClr val="bg1"/>
                          </a:solidFill>
                          <a:effectLst/>
                        </a:rPr>
                        <a:t>章</a:t>
                      </a:r>
                      <a:endParaRPr lang="en-US" sz="1800" b="1" dirty="0">
                        <a:solidFill>
                          <a:schemeClr val="bg1"/>
                        </a:solidFill>
                        <a:effectLst/>
                        <a:latin typeface="Times New Roman"/>
                        <a:ea typeface="Times New Roman"/>
                      </a:endParaRPr>
                    </a:p>
                  </a:txBody>
                  <a:tcPr marL="68580" marR="68580" marT="68580" marB="68580">
                    <a:solidFill>
                      <a:schemeClr val="accent6">
                        <a:lumMod val="20000"/>
                        <a:lumOff val="80000"/>
                      </a:schemeClr>
                    </a:solidFill>
                  </a:tcPr>
                </a:tc>
                <a:extLst>
                  <a:ext uri="{0D108BD9-81ED-4DB2-BD59-A6C34878D82A}">
                    <a16:rowId xmlns:a16="http://schemas.microsoft.com/office/drawing/2014/main" val="10010"/>
                  </a:ext>
                </a:extLst>
              </a:tr>
              <a:tr h="369627">
                <a:tc>
                  <a:txBody>
                    <a:bodyPr/>
                    <a:lstStyle/>
                    <a:p>
                      <a:pPr marL="0" marR="0" algn="ctr"/>
                      <a:r>
                        <a:rPr lang="en-US" sz="1800" b="1" dirty="0">
                          <a:solidFill>
                            <a:schemeClr val="bg1"/>
                          </a:solidFill>
                          <a:effectLst/>
                          <a:latin typeface="Times New Roman"/>
                          <a:ea typeface="Times New Roman"/>
                        </a:rPr>
                        <a:t>11</a:t>
                      </a:r>
                    </a:p>
                  </a:txBody>
                  <a:tcPr marL="68580" marR="68580" marT="68580" marB="68580">
                    <a:solidFill>
                      <a:schemeClr val="accent6">
                        <a:lumMod val="20000"/>
                        <a:lumOff val="80000"/>
                      </a:schemeClr>
                    </a:solidFill>
                  </a:tcPr>
                </a:tc>
                <a:tc>
                  <a:txBody>
                    <a:bodyPr/>
                    <a:lstStyle/>
                    <a:p>
                      <a:pPr marL="0" marR="0"/>
                      <a:r>
                        <a:rPr lang="en-US" sz="1800" b="1" dirty="0">
                          <a:solidFill>
                            <a:schemeClr val="bg1"/>
                          </a:solidFill>
                          <a:effectLst/>
                          <a:latin typeface="Times New Roman"/>
                          <a:ea typeface="Times New Roman"/>
                        </a:rPr>
                        <a:t>NP</a:t>
                      </a:r>
                      <a:r>
                        <a:rPr lang="zh-CN" altLang="en-US" sz="1800" b="1" dirty="0">
                          <a:solidFill>
                            <a:schemeClr val="bg1"/>
                          </a:solidFill>
                          <a:effectLst/>
                          <a:latin typeface="Times New Roman"/>
                          <a:ea typeface="Times New Roman"/>
                        </a:rPr>
                        <a:t>理论</a:t>
                      </a:r>
                      <a:endParaRPr lang="en-US" sz="1800" b="1" dirty="0">
                        <a:solidFill>
                          <a:schemeClr val="bg1"/>
                        </a:solidFill>
                        <a:effectLst/>
                        <a:latin typeface="Times New Roman"/>
                        <a:ea typeface="Times New Roman"/>
                      </a:endParaRPr>
                    </a:p>
                  </a:txBody>
                  <a:tcPr marL="68580" marR="68580" marT="68580" marB="68580">
                    <a:solidFill>
                      <a:schemeClr val="accent6">
                        <a:lumMod val="20000"/>
                        <a:lumOff val="80000"/>
                      </a:schemeClr>
                    </a:solidFill>
                  </a:tcPr>
                </a:tc>
                <a:tc>
                  <a:txBody>
                    <a:bodyPr/>
                    <a:lstStyle/>
                    <a:p>
                      <a:pPr marL="0" marR="0" algn="ctr"/>
                      <a:r>
                        <a:rPr lang="zh-CN" altLang="en-US" sz="1800" b="1" baseline="0" dirty="0">
                          <a:solidFill>
                            <a:schemeClr val="bg1"/>
                          </a:solidFill>
                          <a:effectLst/>
                          <a:latin typeface="Times New Roman"/>
                          <a:ea typeface="Times New Roman"/>
                        </a:rPr>
                        <a:t>第</a:t>
                      </a:r>
                      <a:r>
                        <a:rPr lang="en-US" sz="1800" b="1" baseline="0" dirty="0">
                          <a:solidFill>
                            <a:schemeClr val="bg1"/>
                          </a:solidFill>
                          <a:effectLst/>
                          <a:latin typeface="Times New Roman"/>
                          <a:ea typeface="Times New Roman"/>
                        </a:rPr>
                        <a:t>34</a:t>
                      </a:r>
                      <a:r>
                        <a:rPr lang="zh-CN" altLang="en-US" sz="1800" b="1" baseline="0" dirty="0">
                          <a:solidFill>
                            <a:schemeClr val="bg1"/>
                          </a:solidFill>
                          <a:effectLst/>
                          <a:latin typeface="Times New Roman"/>
                          <a:ea typeface="Times New Roman"/>
                        </a:rPr>
                        <a:t>章</a:t>
                      </a:r>
                      <a:endParaRPr lang="en-US" sz="1800" b="1" dirty="0">
                        <a:solidFill>
                          <a:schemeClr val="bg1"/>
                        </a:solidFill>
                        <a:effectLst/>
                        <a:latin typeface="Times New Roman"/>
                        <a:ea typeface="Times New Roman"/>
                      </a:endParaRPr>
                    </a:p>
                  </a:txBody>
                  <a:tcPr marL="68580" marR="68580" marT="68580" marB="68580">
                    <a:solidFill>
                      <a:schemeClr val="accent6">
                        <a:lumMod val="20000"/>
                        <a:lumOff val="80000"/>
                      </a:schemeClr>
                    </a:solidFill>
                  </a:tcPr>
                </a:tc>
                <a:extLst>
                  <a:ext uri="{0D108BD9-81ED-4DB2-BD59-A6C34878D82A}">
                    <a16:rowId xmlns:a16="http://schemas.microsoft.com/office/drawing/2014/main" val="10011"/>
                  </a:ext>
                </a:extLst>
              </a:tr>
            </a:tbl>
          </a:graphicData>
        </a:graphic>
      </p:graphicFrame>
    </p:spTree>
    <p:extLst>
      <p:ext uri="{BB962C8B-B14F-4D97-AF65-F5344CB8AC3E}">
        <p14:creationId xmlns:p14="http://schemas.microsoft.com/office/powerpoint/2010/main" val="29169747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09600" y="152400"/>
            <a:ext cx="7772400" cy="762000"/>
          </a:xfrm>
        </p:spPr>
        <p:txBody>
          <a:bodyPr/>
          <a:lstStyle/>
          <a:p>
            <a:pPr>
              <a:defRPr/>
            </a:pPr>
            <a:r>
              <a:rPr lang="zh-CN" altLang="en-US" dirty="0">
                <a:ea typeface="宋体" pitchFamily="2" charset="-122"/>
              </a:rPr>
              <a:t>从腾讯的一道面试题说起</a:t>
            </a:r>
          </a:p>
        </p:txBody>
      </p:sp>
      <p:sp>
        <p:nvSpPr>
          <p:cNvPr id="3" name="内容占位符 2"/>
          <p:cNvSpPr>
            <a:spLocks noGrp="1"/>
          </p:cNvSpPr>
          <p:nvPr>
            <p:ph idx="1"/>
          </p:nvPr>
        </p:nvSpPr>
        <p:spPr>
          <a:xfrm>
            <a:off x="762000" y="1295400"/>
            <a:ext cx="7772400" cy="4114800"/>
          </a:xfrm>
          <a:prstGeom prst="rect">
            <a:avLst/>
          </a:prstGeom>
        </p:spPr>
        <p:txBody>
          <a:bodyPr>
            <a:normAutofit/>
          </a:bodyPr>
          <a:lstStyle/>
          <a:p>
            <a:pPr>
              <a:defRPr/>
            </a:pPr>
            <a:r>
              <a:rPr lang="zh-CN" altLang="en-US" sz="2400" dirty="0">
                <a:ea typeface="宋体" pitchFamily="2" charset="-122"/>
              </a:rPr>
              <a:t>需要多少只小白鼠才能在</a:t>
            </a:r>
            <a:r>
              <a:rPr lang="en-US" altLang="zh-CN" sz="2400" dirty="0">
                <a:ea typeface="宋体" pitchFamily="2" charset="-122"/>
              </a:rPr>
              <a:t>24</a:t>
            </a:r>
            <a:r>
              <a:rPr lang="zh-CN" altLang="en-US" sz="2400" dirty="0">
                <a:ea typeface="宋体" pitchFamily="2" charset="-122"/>
              </a:rPr>
              <a:t>小时内找到毒药？</a:t>
            </a:r>
            <a:endParaRPr lang="en-US" altLang="zh-CN" sz="2400" dirty="0">
              <a:ea typeface="宋体" pitchFamily="2" charset="-122"/>
            </a:endParaRPr>
          </a:p>
          <a:p>
            <a:pPr>
              <a:buFont typeface="Monotype Sorts" pitchFamily="2" charset="2"/>
              <a:buNone/>
              <a:defRPr/>
            </a:pPr>
            <a:r>
              <a:rPr lang="en-US" altLang="zh-CN" sz="2400" dirty="0">
                <a:ea typeface="宋体" pitchFamily="2" charset="-122"/>
              </a:rPr>
              <a:t>     </a:t>
            </a:r>
            <a:r>
              <a:rPr lang="zh-CN" altLang="en-US" sz="2400" dirty="0">
                <a:ea typeface="宋体" pitchFamily="2" charset="-122"/>
              </a:rPr>
              <a:t>有</a:t>
            </a:r>
            <a:r>
              <a:rPr lang="en-US" altLang="zh-CN" sz="2400" dirty="0">
                <a:ea typeface="宋体" pitchFamily="2" charset="-122"/>
              </a:rPr>
              <a:t>1000</a:t>
            </a:r>
            <a:r>
              <a:rPr lang="zh-CN" altLang="en-US" sz="2400" dirty="0">
                <a:ea typeface="宋体" pitchFamily="2" charset="-122"/>
              </a:rPr>
              <a:t>瓶水</a:t>
            </a:r>
            <a:r>
              <a:rPr lang="en-US" altLang="zh-CN" sz="2400" dirty="0">
                <a:ea typeface="宋体" pitchFamily="2" charset="-122"/>
              </a:rPr>
              <a:t>,</a:t>
            </a:r>
            <a:r>
              <a:rPr lang="zh-CN" altLang="en-US" sz="2400" dirty="0">
                <a:ea typeface="宋体" pitchFamily="2" charset="-122"/>
              </a:rPr>
              <a:t>其中有一瓶有毒</a:t>
            </a:r>
            <a:r>
              <a:rPr lang="en-US" altLang="zh-CN" sz="2400" dirty="0">
                <a:ea typeface="宋体" pitchFamily="2" charset="-122"/>
              </a:rPr>
              <a:t>,</a:t>
            </a:r>
            <a:r>
              <a:rPr lang="zh-CN" altLang="en-US" sz="2400" dirty="0">
                <a:ea typeface="宋体" pitchFamily="2" charset="-122"/>
              </a:rPr>
              <a:t>小白鼠只要尝一点带毒的水</a:t>
            </a:r>
            <a:r>
              <a:rPr lang="en-US" altLang="zh-CN" sz="2400" dirty="0">
                <a:ea typeface="宋体" pitchFamily="2" charset="-122"/>
              </a:rPr>
              <a:t>24</a:t>
            </a:r>
            <a:r>
              <a:rPr lang="zh-CN" altLang="en-US" sz="2400" dirty="0">
                <a:ea typeface="宋体" pitchFamily="2" charset="-122"/>
              </a:rPr>
              <a:t>小时后就会死亡，至少要多少只小白鼠才能在</a:t>
            </a:r>
            <a:r>
              <a:rPr lang="en-US" altLang="zh-CN" sz="2400" dirty="0">
                <a:ea typeface="宋体" pitchFamily="2" charset="-122"/>
              </a:rPr>
              <a:t>24</a:t>
            </a:r>
            <a:r>
              <a:rPr lang="zh-CN" altLang="en-US" sz="2400" dirty="0">
                <a:ea typeface="宋体" pitchFamily="2" charset="-122"/>
              </a:rPr>
              <a:t>小时时鉴别出哪瓶水有毒</a:t>
            </a:r>
            <a:r>
              <a:rPr lang="en-US" altLang="zh-CN" sz="2400" dirty="0">
                <a:ea typeface="宋体" pitchFamily="2" charset="-122"/>
              </a:rPr>
              <a:t>?</a:t>
            </a:r>
            <a:endParaRPr lang="zh-CN" altLang="en-US" sz="2400" dirty="0">
              <a:ea typeface="宋体" pitchFamily="2" charset="-122"/>
            </a:endParaRPr>
          </a:p>
        </p:txBody>
      </p:sp>
      <p:sp>
        <p:nvSpPr>
          <p:cNvPr id="4100" name="灯片编号占位符 3"/>
          <p:cNvSpPr>
            <a:spLocks noGrp="1"/>
          </p:cNvSpPr>
          <p:nvPr>
            <p:ph type="sldNum" sz="quarter" idx="4294967295"/>
          </p:nvPr>
        </p:nvSpPr>
        <p:spPr>
          <a:xfrm>
            <a:off x="7239000" y="6858000"/>
            <a:ext cx="1905000" cy="304800"/>
          </a:xfrm>
          <a:prstGeom prst="rect">
            <a:avLst/>
          </a:prstGeom>
          <a:noFill/>
          <a:ln>
            <a:miter lim="800000"/>
            <a:headEnd/>
            <a:tailEnd/>
          </a:ln>
        </p:spPr>
        <p:txBody>
          <a:bodyPr/>
          <a:lstStyle/>
          <a:p>
            <a:r>
              <a:rPr lang="en-US" altLang="zh-CN">
                <a:ea typeface="宋体" charset="-122"/>
              </a:rPr>
              <a:t>1-</a:t>
            </a:r>
            <a:fld id="{6A1119EB-4189-4521-8A32-B18974B98BC0}" type="slidenum">
              <a:rPr lang="en-US" altLang="zh-CN" smtClean="0">
                <a:ea typeface="宋体" charset="-122"/>
              </a:rPr>
              <a:pPr/>
              <a:t>8</a:t>
            </a:fld>
            <a:endParaRPr lang="en-US" altLang="zh-CN">
              <a:ea typeface="宋体" charset="-122"/>
            </a:endParaRPr>
          </a:p>
        </p:txBody>
      </p:sp>
      <p:pic>
        <p:nvPicPr>
          <p:cNvPr id="4101" name="Picture 2" descr="C:\Users\Lenovo\AppData\Local\Microsoft\Windows\Temporary Internet Files\Content.IE5\A4X0QTJD\lgi01a201308111400[1].jpg"/>
          <p:cNvPicPr>
            <a:picLocks noChangeAspect="1" noChangeArrowheads="1"/>
          </p:cNvPicPr>
          <p:nvPr/>
        </p:nvPicPr>
        <p:blipFill>
          <a:blip r:embed="rId2" cstate="print"/>
          <a:srcRect/>
          <a:stretch>
            <a:fillRect/>
          </a:stretch>
        </p:blipFill>
        <p:spPr bwMode="auto">
          <a:xfrm>
            <a:off x="1905000" y="3429000"/>
            <a:ext cx="654050" cy="1295400"/>
          </a:xfrm>
          <a:prstGeom prst="rect">
            <a:avLst/>
          </a:prstGeom>
          <a:noFill/>
          <a:ln w="9525">
            <a:noFill/>
            <a:miter lim="800000"/>
            <a:headEnd/>
            <a:tailEnd/>
          </a:ln>
        </p:spPr>
      </p:pic>
      <p:pic>
        <p:nvPicPr>
          <p:cNvPr id="4102" name="Picture 2" descr="C:\Users\Lenovo\AppData\Local\Microsoft\Windows\Temporary Internet Files\Content.IE5\A4X0QTJD\lgi01a201308111400[1].jpg"/>
          <p:cNvPicPr>
            <a:picLocks noChangeAspect="1" noChangeArrowheads="1"/>
          </p:cNvPicPr>
          <p:nvPr/>
        </p:nvPicPr>
        <p:blipFill>
          <a:blip r:embed="rId2" cstate="print"/>
          <a:srcRect/>
          <a:stretch>
            <a:fillRect/>
          </a:stretch>
        </p:blipFill>
        <p:spPr bwMode="auto">
          <a:xfrm>
            <a:off x="6400800" y="3429000"/>
            <a:ext cx="654050" cy="1295400"/>
          </a:xfrm>
          <a:prstGeom prst="rect">
            <a:avLst/>
          </a:prstGeom>
          <a:noFill/>
          <a:ln w="9525">
            <a:noFill/>
            <a:miter lim="800000"/>
            <a:headEnd/>
            <a:tailEnd/>
          </a:ln>
        </p:spPr>
      </p:pic>
      <p:pic>
        <p:nvPicPr>
          <p:cNvPr id="4103" name="Picture 3" descr="C:\Users\Lenovo\AppData\Local\Microsoft\Windows\Temporary Internet Files\Content.IE5\X43061KI\29196775_776c70d1c3_s[1].jpg"/>
          <p:cNvPicPr>
            <a:picLocks noChangeAspect="1" noChangeArrowheads="1"/>
          </p:cNvPicPr>
          <p:nvPr/>
        </p:nvPicPr>
        <p:blipFill>
          <a:blip r:embed="rId3" cstate="print"/>
          <a:srcRect/>
          <a:stretch>
            <a:fillRect/>
          </a:stretch>
        </p:blipFill>
        <p:spPr bwMode="auto">
          <a:xfrm>
            <a:off x="6248400" y="5105400"/>
            <a:ext cx="952500" cy="952500"/>
          </a:xfrm>
          <a:prstGeom prst="rect">
            <a:avLst/>
          </a:prstGeom>
          <a:noFill/>
          <a:ln w="9525">
            <a:noFill/>
            <a:miter lim="800000"/>
            <a:headEnd/>
            <a:tailEnd/>
          </a:ln>
        </p:spPr>
      </p:pic>
      <p:pic>
        <p:nvPicPr>
          <p:cNvPr id="4104" name="Picture 4" descr="C:\Users\Lenovo\AppData\Local\Microsoft\Windows\Temporary Internet Files\Content.IE5\X43061KI\29196775_776c70d1c3_s[1].jpg"/>
          <p:cNvPicPr>
            <a:picLocks noChangeAspect="1" noChangeArrowheads="1"/>
          </p:cNvPicPr>
          <p:nvPr/>
        </p:nvPicPr>
        <p:blipFill>
          <a:blip r:embed="rId3" cstate="print"/>
          <a:srcRect/>
          <a:stretch>
            <a:fillRect/>
          </a:stretch>
        </p:blipFill>
        <p:spPr bwMode="auto">
          <a:xfrm>
            <a:off x="1752600" y="5105400"/>
            <a:ext cx="990600" cy="952500"/>
          </a:xfrm>
          <a:prstGeom prst="rect">
            <a:avLst/>
          </a:prstGeom>
          <a:noFill/>
          <a:ln w="9525">
            <a:noFill/>
            <a:miter lim="800000"/>
            <a:headEnd/>
            <a:tailEnd/>
          </a:ln>
        </p:spPr>
      </p:pic>
      <p:sp>
        <p:nvSpPr>
          <p:cNvPr id="4105" name="TextBox 16"/>
          <p:cNvSpPr txBox="1">
            <a:spLocks noChangeArrowheads="1"/>
          </p:cNvSpPr>
          <p:nvPr/>
        </p:nvSpPr>
        <p:spPr bwMode="auto">
          <a:xfrm>
            <a:off x="3276600" y="3657600"/>
            <a:ext cx="2286000" cy="708025"/>
          </a:xfrm>
          <a:prstGeom prst="rect">
            <a:avLst/>
          </a:prstGeom>
          <a:noFill/>
          <a:ln w="9525">
            <a:noFill/>
            <a:miter lim="800000"/>
            <a:headEnd/>
            <a:tailEnd/>
          </a:ln>
        </p:spPr>
        <p:txBody>
          <a:bodyPr>
            <a:spAutoFit/>
          </a:bodyPr>
          <a:lstStyle/>
          <a:p>
            <a:r>
              <a:rPr lang="en-US" altLang="zh-CN" sz="4000">
                <a:ea typeface="宋体" charset="-122"/>
              </a:rPr>
              <a:t>…</a:t>
            </a:r>
            <a:endParaRPr lang="zh-CN" altLang="en-US" sz="4000">
              <a:ea typeface="宋体" charset="-122"/>
            </a:endParaRPr>
          </a:p>
        </p:txBody>
      </p:sp>
      <p:sp>
        <p:nvSpPr>
          <p:cNvPr id="4106" name="TextBox 17"/>
          <p:cNvSpPr txBox="1">
            <a:spLocks noChangeArrowheads="1"/>
          </p:cNvSpPr>
          <p:nvPr/>
        </p:nvSpPr>
        <p:spPr bwMode="auto">
          <a:xfrm>
            <a:off x="3352800" y="5181600"/>
            <a:ext cx="2286000" cy="708025"/>
          </a:xfrm>
          <a:prstGeom prst="rect">
            <a:avLst/>
          </a:prstGeom>
          <a:noFill/>
          <a:ln w="9525">
            <a:noFill/>
            <a:miter lim="800000"/>
            <a:headEnd/>
            <a:tailEnd/>
          </a:ln>
        </p:spPr>
        <p:txBody>
          <a:bodyPr>
            <a:spAutoFit/>
          </a:bodyPr>
          <a:lstStyle/>
          <a:p>
            <a:r>
              <a:rPr lang="en-US" altLang="zh-CN" sz="4000">
                <a:ea typeface="宋体" charset="-122"/>
              </a:rPr>
              <a:t>…</a:t>
            </a:r>
            <a:endParaRPr lang="zh-CN" altLang="en-US" sz="4000">
              <a:ea typeface="宋体" charset="-122"/>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椭圆 4"/>
          <p:cNvSpPr>
            <a:spLocks noChangeArrowheads="1"/>
          </p:cNvSpPr>
          <p:nvPr/>
        </p:nvSpPr>
        <p:spPr bwMode="auto">
          <a:xfrm>
            <a:off x="1219200" y="1524000"/>
            <a:ext cx="304800" cy="2667000"/>
          </a:xfrm>
          <a:prstGeom prst="ellipse">
            <a:avLst/>
          </a:prstGeom>
          <a:solidFill>
            <a:schemeClr val="accent1"/>
          </a:solidFill>
          <a:ln w="12700" algn="ctr">
            <a:solidFill>
              <a:srgbClr val="FF0000"/>
            </a:solidFill>
            <a:round/>
            <a:headEnd type="none" w="sm" len="sm"/>
            <a:tailEnd type="triangle" w="sm" len="sm"/>
          </a:ln>
        </p:spPr>
        <p:txBody>
          <a:bodyPr wrap="none" anchor="ctr"/>
          <a:lstStyle/>
          <a:p>
            <a:endParaRPr lang="zh-CN" altLang="en-US">
              <a:ea typeface="宋体" charset="-122"/>
            </a:endParaRPr>
          </a:p>
        </p:txBody>
      </p:sp>
      <p:sp>
        <p:nvSpPr>
          <p:cNvPr id="2" name="标题 1"/>
          <p:cNvSpPr>
            <a:spLocks noGrp="1"/>
          </p:cNvSpPr>
          <p:nvPr>
            <p:ph type="title"/>
          </p:nvPr>
        </p:nvSpPr>
        <p:spPr>
          <a:xfrm>
            <a:off x="609600" y="76200"/>
            <a:ext cx="7772400" cy="838200"/>
          </a:xfrm>
        </p:spPr>
        <p:txBody>
          <a:bodyPr/>
          <a:lstStyle/>
          <a:p>
            <a:pPr>
              <a:defRPr/>
            </a:pPr>
            <a:r>
              <a:rPr lang="zh-CN" altLang="en-US" dirty="0">
                <a:ea typeface="宋体" pitchFamily="2" charset="-122"/>
              </a:rPr>
              <a:t>答案</a:t>
            </a:r>
          </a:p>
        </p:txBody>
      </p:sp>
      <p:sp>
        <p:nvSpPr>
          <p:cNvPr id="3" name="内容占位符 2"/>
          <p:cNvSpPr>
            <a:spLocks noGrp="1"/>
          </p:cNvSpPr>
          <p:nvPr>
            <p:ph idx="1"/>
          </p:nvPr>
        </p:nvSpPr>
        <p:spPr>
          <a:xfrm>
            <a:off x="533400" y="1371600"/>
            <a:ext cx="7772400" cy="4114800"/>
          </a:xfrm>
          <a:prstGeom prst="rect">
            <a:avLst/>
          </a:prstGeom>
        </p:spPr>
        <p:txBody>
          <a:bodyPr>
            <a:normAutofit fontScale="92500" lnSpcReduction="10000"/>
          </a:bodyPr>
          <a:lstStyle/>
          <a:p>
            <a:pPr>
              <a:defRPr/>
            </a:pPr>
            <a:r>
              <a:rPr lang="zh-CN" altLang="en-US" dirty="0">
                <a:ea typeface="宋体" pitchFamily="2" charset="-122"/>
              </a:rPr>
              <a:t>以</a:t>
            </a:r>
            <a:r>
              <a:rPr lang="en-US" altLang="zh-CN" dirty="0">
                <a:ea typeface="宋体" pitchFamily="2" charset="-122"/>
              </a:rPr>
              <a:t>3</a:t>
            </a:r>
            <a:r>
              <a:rPr lang="zh-CN" altLang="en-US" dirty="0">
                <a:ea typeface="宋体" pitchFamily="2" charset="-122"/>
              </a:rPr>
              <a:t>个老鼠确定</a:t>
            </a:r>
            <a:r>
              <a:rPr lang="en-US" altLang="zh-CN" dirty="0">
                <a:ea typeface="宋体" pitchFamily="2" charset="-122"/>
              </a:rPr>
              <a:t>8</a:t>
            </a:r>
            <a:r>
              <a:rPr lang="zh-CN" altLang="en-US" dirty="0">
                <a:ea typeface="宋体" pitchFamily="2" charset="-122"/>
              </a:rPr>
              <a:t>个瓶子为例：</a:t>
            </a:r>
            <a:br>
              <a:rPr lang="zh-CN" altLang="en-US" dirty="0">
                <a:ea typeface="宋体" pitchFamily="2" charset="-122"/>
              </a:rPr>
            </a:br>
            <a:r>
              <a:rPr lang="en-US" altLang="zh-CN" dirty="0">
                <a:ea typeface="宋体" pitchFamily="2" charset="-122"/>
              </a:rPr>
              <a:t>000=0</a:t>
            </a:r>
            <a:br>
              <a:rPr lang="en-US" altLang="zh-CN" dirty="0">
                <a:ea typeface="宋体" pitchFamily="2" charset="-122"/>
              </a:rPr>
            </a:br>
            <a:r>
              <a:rPr lang="en-US" altLang="zh-CN" dirty="0">
                <a:ea typeface="宋体" pitchFamily="2" charset="-122"/>
              </a:rPr>
              <a:t>00</a:t>
            </a:r>
            <a:r>
              <a:rPr lang="en-US" altLang="zh-CN" dirty="0">
                <a:solidFill>
                  <a:srgbClr val="FF0000"/>
                </a:solidFill>
                <a:ea typeface="宋体" pitchFamily="2" charset="-122"/>
              </a:rPr>
              <a:t>1</a:t>
            </a:r>
            <a:r>
              <a:rPr lang="en-US" altLang="zh-CN" dirty="0">
                <a:ea typeface="宋体" pitchFamily="2" charset="-122"/>
              </a:rPr>
              <a:t>=1</a:t>
            </a:r>
            <a:br>
              <a:rPr lang="en-US" altLang="zh-CN" dirty="0">
                <a:ea typeface="宋体" pitchFamily="2" charset="-122"/>
              </a:rPr>
            </a:br>
            <a:r>
              <a:rPr lang="en-US" altLang="zh-CN" dirty="0">
                <a:ea typeface="宋体" pitchFamily="2" charset="-122"/>
              </a:rPr>
              <a:t>010=2</a:t>
            </a:r>
            <a:br>
              <a:rPr lang="en-US" altLang="zh-CN" dirty="0">
                <a:ea typeface="宋体" pitchFamily="2" charset="-122"/>
              </a:rPr>
            </a:br>
            <a:r>
              <a:rPr lang="en-US" altLang="zh-CN" dirty="0">
                <a:ea typeface="宋体" pitchFamily="2" charset="-122"/>
              </a:rPr>
              <a:t>01</a:t>
            </a:r>
            <a:r>
              <a:rPr lang="en-US" altLang="zh-CN" dirty="0">
                <a:solidFill>
                  <a:srgbClr val="FF0000"/>
                </a:solidFill>
                <a:ea typeface="宋体" pitchFamily="2" charset="-122"/>
              </a:rPr>
              <a:t>1</a:t>
            </a:r>
            <a:r>
              <a:rPr lang="en-US" altLang="zh-CN" dirty="0">
                <a:ea typeface="宋体" pitchFamily="2" charset="-122"/>
              </a:rPr>
              <a:t>=3</a:t>
            </a:r>
            <a:br>
              <a:rPr lang="en-US" altLang="zh-CN" dirty="0">
                <a:ea typeface="宋体" pitchFamily="2" charset="-122"/>
              </a:rPr>
            </a:br>
            <a:r>
              <a:rPr lang="en-US" altLang="zh-CN" dirty="0">
                <a:ea typeface="宋体" pitchFamily="2" charset="-122"/>
              </a:rPr>
              <a:t>100=4</a:t>
            </a:r>
            <a:br>
              <a:rPr lang="en-US" altLang="zh-CN" dirty="0">
                <a:ea typeface="宋体" pitchFamily="2" charset="-122"/>
              </a:rPr>
            </a:br>
            <a:r>
              <a:rPr lang="en-US" altLang="zh-CN" dirty="0">
                <a:ea typeface="宋体" pitchFamily="2" charset="-122"/>
              </a:rPr>
              <a:t>10</a:t>
            </a:r>
            <a:r>
              <a:rPr lang="en-US" altLang="zh-CN" dirty="0">
                <a:solidFill>
                  <a:srgbClr val="FF0000"/>
                </a:solidFill>
                <a:ea typeface="宋体" pitchFamily="2" charset="-122"/>
              </a:rPr>
              <a:t>1</a:t>
            </a:r>
            <a:r>
              <a:rPr lang="en-US" altLang="zh-CN" dirty="0">
                <a:ea typeface="宋体" pitchFamily="2" charset="-122"/>
              </a:rPr>
              <a:t>=5</a:t>
            </a:r>
            <a:br>
              <a:rPr lang="en-US" altLang="zh-CN" dirty="0">
                <a:ea typeface="宋体" pitchFamily="2" charset="-122"/>
              </a:rPr>
            </a:br>
            <a:r>
              <a:rPr lang="en-US" altLang="zh-CN" dirty="0">
                <a:ea typeface="宋体" pitchFamily="2" charset="-122"/>
              </a:rPr>
              <a:t>110=6</a:t>
            </a:r>
            <a:br>
              <a:rPr lang="en-US" altLang="zh-CN" dirty="0">
                <a:ea typeface="宋体" pitchFamily="2" charset="-122"/>
              </a:rPr>
            </a:br>
            <a:r>
              <a:rPr lang="en-US" altLang="zh-CN" dirty="0">
                <a:ea typeface="宋体" pitchFamily="2" charset="-122"/>
              </a:rPr>
              <a:t>11</a:t>
            </a:r>
            <a:r>
              <a:rPr lang="en-US" altLang="zh-CN" dirty="0">
                <a:solidFill>
                  <a:srgbClr val="FF0000"/>
                </a:solidFill>
                <a:ea typeface="宋体" pitchFamily="2" charset="-122"/>
              </a:rPr>
              <a:t>1</a:t>
            </a:r>
            <a:r>
              <a:rPr lang="en-US" altLang="zh-CN" dirty="0">
                <a:ea typeface="宋体" pitchFamily="2" charset="-122"/>
              </a:rPr>
              <a:t>=7</a:t>
            </a:r>
          </a:p>
          <a:p>
            <a:pPr>
              <a:defRPr/>
            </a:pPr>
            <a:endParaRPr lang="en-US" altLang="zh-CN" dirty="0">
              <a:ea typeface="宋体" pitchFamily="2" charset="-122"/>
            </a:endParaRPr>
          </a:p>
          <a:p>
            <a:pPr marL="0" indent="0">
              <a:buFont typeface="Monotype Sorts" pitchFamily="2" charset="2"/>
              <a:buNone/>
              <a:defRPr/>
            </a:pPr>
            <a:r>
              <a:rPr lang="zh-CN" altLang="en-US" dirty="0">
                <a:ea typeface="宋体" pitchFamily="2" charset="-122"/>
              </a:rPr>
              <a:t>混合出</a:t>
            </a:r>
            <a:r>
              <a:rPr lang="en-US" altLang="zh-CN" dirty="0">
                <a:ea typeface="宋体" pitchFamily="2" charset="-122"/>
              </a:rPr>
              <a:t>3</a:t>
            </a:r>
            <a:r>
              <a:rPr lang="zh-CN" altLang="en-US" dirty="0">
                <a:ea typeface="宋体" pitchFamily="2" charset="-122"/>
              </a:rPr>
              <a:t>瓶水，分别让</a:t>
            </a:r>
            <a:r>
              <a:rPr lang="en-US" altLang="zh-CN" dirty="0">
                <a:ea typeface="宋体" pitchFamily="2" charset="-122"/>
              </a:rPr>
              <a:t>3</a:t>
            </a:r>
            <a:r>
              <a:rPr lang="zh-CN" altLang="en-US" dirty="0">
                <a:ea typeface="宋体" pitchFamily="2" charset="-122"/>
              </a:rPr>
              <a:t>个老鼠喝，根据死亡老鼠的二进制码，确定有毒水瓶。</a:t>
            </a:r>
            <a:endParaRPr lang="en-US" altLang="zh-CN" dirty="0">
              <a:ea typeface="宋体" pitchFamily="2" charset="-122"/>
            </a:endParaRPr>
          </a:p>
        </p:txBody>
      </p:sp>
      <p:sp>
        <p:nvSpPr>
          <p:cNvPr id="5125" name="灯片编号占位符 3"/>
          <p:cNvSpPr>
            <a:spLocks noGrp="1"/>
          </p:cNvSpPr>
          <p:nvPr>
            <p:ph type="sldNum" sz="quarter" idx="4294967295"/>
          </p:nvPr>
        </p:nvSpPr>
        <p:spPr>
          <a:xfrm>
            <a:off x="7239000" y="6426200"/>
            <a:ext cx="1905000" cy="304800"/>
          </a:xfrm>
          <a:prstGeom prst="rect">
            <a:avLst/>
          </a:prstGeom>
          <a:noFill/>
          <a:ln>
            <a:miter lim="800000"/>
            <a:headEnd/>
            <a:tailEnd/>
          </a:ln>
        </p:spPr>
        <p:txBody>
          <a:bodyPr/>
          <a:lstStyle/>
          <a:p>
            <a:r>
              <a:rPr lang="en-US" altLang="zh-CN">
                <a:ea typeface="宋体" charset="-122"/>
              </a:rPr>
              <a:t>1-</a:t>
            </a:r>
            <a:fld id="{6F329AEA-DC92-492E-9DBE-E804DDDDFED0}" type="slidenum">
              <a:rPr lang="en-US" altLang="zh-CN" smtClean="0">
                <a:ea typeface="宋体" charset="-122"/>
              </a:rPr>
              <a:pPr/>
              <a:t>9</a:t>
            </a:fld>
            <a:endParaRPr lang="en-US" altLang="zh-CN">
              <a:ea typeface="宋体" charset="-122"/>
            </a:endParaRPr>
          </a:p>
        </p:txBody>
      </p:sp>
      <p:pic>
        <p:nvPicPr>
          <p:cNvPr id="5126" name="Picture 4" descr="C:\Users\Lenovo\AppData\Local\Microsoft\Windows\Temporary Internet Files\Content.IE5\X43061KI\29196775_776c70d1c3_s[1].jpg"/>
          <p:cNvPicPr>
            <a:picLocks noChangeAspect="1" noChangeArrowheads="1"/>
          </p:cNvPicPr>
          <p:nvPr/>
        </p:nvPicPr>
        <p:blipFill>
          <a:blip r:embed="rId2" cstate="print"/>
          <a:srcRect/>
          <a:stretch>
            <a:fillRect/>
          </a:stretch>
        </p:blipFill>
        <p:spPr bwMode="auto">
          <a:xfrm>
            <a:off x="838200" y="5181600"/>
            <a:ext cx="381000" cy="571500"/>
          </a:xfrm>
          <a:prstGeom prst="rect">
            <a:avLst/>
          </a:prstGeom>
          <a:noFill/>
          <a:ln w="9525">
            <a:noFill/>
            <a:miter lim="800000"/>
            <a:headEnd/>
            <a:tailEnd/>
          </a:ln>
        </p:spPr>
      </p:pic>
      <p:pic>
        <p:nvPicPr>
          <p:cNvPr id="5127" name="Picture 4" descr="C:\Users\Lenovo\AppData\Local\Microsoft\Windows\Temporary Internet Files\Content.IE5\X43061KI\29196775_776c70d1c3_s[1].jpg"/>
          <p:cNvPicPr>
            <a:picLocks noChangeAspect="1" noChangeArrowheads="1"/>
          </p:cNvPicPr>
          <p:nvPr/>
        </p:nvPicPr>
        <p:blipFill>
          <a:blip r:embed="rId2" cstate="print"/>
          <a:srcRect/>
          <a:stretch>
            <a:fillRect/>
          </a:stretch>
        </p:blipFill>
        <p:spPr bwMode="auto">
          <a:xfrm>
            <a:off x="1143000" y="5181600"/>
            <a:ext cx="381000" cy="571500"/>
          </a:xfrm>
          <a:prstGeom prst="rect">
            <a:avLst/>
          </a:prstGeom>
          <a:noFill/>
          <a:ln w="9525">
            <a:noFill/>
            <a:miter lim="800000"/>
            <a:headEnd/>
            <a:tailEnd/>
          </a:ln>
        </p:spPr>
      </p:pic>
      <p:pic>
        <p:nvPicPr>
          <p:cNvPr id="5128" name="Picture 4" descr="C:\Users\Lenovo\AppData\Local\Microsoft\Windows\Temporary Internet Files\Content.IE5\X43061KI\29196775_776c70d1c3_s[1].jpg"/>
          <p:cNvPicPr>
            <a:picLocks noChangeAspect="1" noChangeArrowheads="1"/>
          </p:cNvPicPr>
          <p:nvPr/>
        </p:nvPicPr>
        <p:blipFill>
          <a:blip r:embed="rId2" cstate="print"/>
          <a:srcRect/>
          <a:stretch>
            <a:fillRect/>
          </a:stretch>
        </p:blipFill>
        <p:spPr bwMode="auto">
          <a:xfrm>
            <a:off x="1447800" y="5181600"/>
            <a:ext cx="381000" cy="571500"/>
          </a:xfrm>
          <a:prstGeom prst="rect">
            <a:avLst/>
          </a:prstGeom>
          <a:noFill/>
          <a:ln w="9525">
            <a:noFill/>
            <a:miter lim="800000"/>
            <a:headEnd/>
            <a:tailEnd/>
          </a:ln>
        </p:spPr>
      </p:pic>
      <p:sp>
        <p:nvSpPr>
          <p:cNvPr id="9" name="椭圆形标注 8"/>
          <p:cNvSpPr/>
          <p:nvPr/>
        </p:nvSpPr>
        <p:spPr bwMode="auto">
          <a:xfrm>
            <a:off x="3886200" y="1563986"/>
            <a:ext cx="3124200" cy="2514600"/>
          </a:xfrm>
          <a:prstGeom prst="wedgeEllipseCallout">
            <a:avLst>
              <a:gd name="adj1" fmla="val -57147"/>
              <a:gd name="adj2" fmla="val 40648"/>
            </a:avLst>
          </a:prstGeom>
          <a:solidFill>
            <a:schemeClr val="accent1"/>
          </a:solidFill>
          <a:ln w="12700" cap="flat" cmpd="sng" algn="ctr">
            <a:solidFill>
              <a:srgbClr val="FF0000"/>
            </a:solidFill>
            <a:prstDash val="solid"/>
            <a:round/>
            <a:headEnd type="none" w="sm" len="sm"/>
            <a:tailEnd type="triangle" w="sm" len="sm"/>
          </a:ln>
          <a:effectLst/>
        </p:spPr>
        <p:txBody>
          <a:bodyPr wrap="none" anchor="ctr"/>
          <a:lstStyle/>
          <a:p>
            <a:r>
              <a:rPr lang="zh-CN" altLang="en-US" dirty="0">
                <a:solidFill>
                  <a:srgbClr val="161616"/>
                </a:solidFill>
                <a:ea typeface="宋体" charset="-122"/>
              </a:rPr>
              <a:t>根据</a:t>
            </a:r>
            <a:r>
              <a:rPr lang="en-US" altLang="zh-CN" dirty="0">
                <a:solidFill>
                  <a:srgbClr val="161616"/>
                </a:solidFill>
                <a:ea typeface="宋体" charset="-122"/>
              </a:rPr>
              <a:t>2^10=1024</a:t>
            </a:r>
            <a:r>
              <a:rPr lang="zh-CN" altLang="en-US" dirty="0">
                <a:solidFill>
                  <a:srgbClr val="161616"/>
                </a:solidFill>
                <a:ea typeface="宋体" charset="-122"/>
              </a:rPr>
              <a:t>，</a:t>
            </a:r>
            <a:endParaRPr lang="en-US" altLang="zh-CN" dirty="0">
              <a:solidFill>
                <a:srgbClr val="161616"/>
              </a:solidFill>
              <a:ea typeface="宋体" charset="-122"/>
            </a:endParaRPr>
          </a:p>
          <a:p>
            <a:r>
              <a:rPr lang="en-US" altLang="zh-CN" dirty="0">
                <a:solidFill>
                  <a:srgbClr val="161616"/>
                </a:solidFill>
                <a:ea typeface="宋体" charset="-122"/>
              </a:rPr>
              <a:t>10</a:t>
            </a:r>
            <a:r>
              <a:rPr lang="zh-CN" altLang="en-US" dirty="0">
                <a:solidFill>
                  <a:srgbClr val="161616"/>
                </a:solidFill>
                <a:ea typeface="宋体" charset="-122"/>
              </a:rPr>
              <a:t>个老鼠可以确定</a:t>
            </a:r>
            <a:endParaRPr lang="en-US" altLang="zh-CN" dirty="0">
              <a:solidFill>
                <a:srgbClr val="161616"/>
              </a:solidFill>
              <a:ea typeface="宋体" charset="-122"/>
            </a:endParaRPr>
          </a:p>
          <a:p>
            <a:r>
              <a:rPr lang="en-US" altLang="zh-CN" dirty="0">
                <a:solidFill>
                  <a:srgbClr val="161616"/>
                </a:solidFill>
                <a:ea typeface="宋体" charset="-122"/>
              </a:rPr>
              <a:t>1000</a:t>
            </a:r>
            <a:r>
              <a:rPr lang="zh-CN" altLang="en-US" dirty="0">
                <a:solidFill>
                  <a:srgbClr val="161616"/>
                </a:solidFill>
                <a:ea typeface="宋体" charset="-122"/>
              </a:rPr>
              <a:t>个瓶子具体</a:t>
            </a:r>
            <a:endParaRPr lang="en-US" altLang="zh-CN" dirty="0">
              <a:solidFill>
                <a:srgbClr val="161616"/>
              </a:solidFill>
              <a:ea typeface="宋体" charset="-122"/>
            </a:endParaRPr>
          </a:p>
          <a:p>
            <a:r>
              <a:rPr lang="zh-CN" altLang="en-US" dirty="0">
                <a:solidFill>
                  <a:srgbClr val="161616"/>
                </a:solidFill>
                <a:ea typeface="宋体" charset="-122"/>
              </a:rPr>
              <a:t>哪个瓶子有毒。</a:t>
            </a:r>
          </a:p>
          <a:p>
            <a:endParaRPr lang="zh-CN" altLang="en-US" dirty="0">
              <a:ea typeface="宋体"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5128"/>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5126"/>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5127"/>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animBg="1"/>
    </p:bldLst>
  </p:timing>
</p:sld>
</file>

<file path=ppt/theme/theme1.xml><?xml version="1.0" encoding="utf-8"?>
<a:theme xmlns:a="http://schemas.openxmlformats.org/drawingml/2006/main" name="Introduction to Algorithm">
  <a:themeElements>
    <a:clrScheme name="">
      <a:dk1>
        <a:srgbClr val="001932"/>
      </a:dk1>
      <a:lt1>
        <a:srgbClr val="FFFFFF"/>
      </a:lt1>
      <a:dk2>
        <a:srgbClr val="2181B7"/>
      </a:dk2>
      <a:lt2>
        <a:srgbClr val="CCFFFF"/>
      </a:lt2>
      <a:accent1>
        <a:srgbClr val="99FFCC"/>
      </a:accent1>
      <a:accent2>
        <a:srgbClr val="01B0FF"/>
      </a:accent2>
      <a:accent3>
        <a:srgbClr val="ABC1D8"/>
      </a:accent3>
      <a:accent4>
        <a:srgbClr val="DADADA"/>
      </a:accent4>
      <a:accent5>
        <a:srgbClr val="CAFFE2"/>
      </a:accent5>
      <a:accent6>
        <a:srgbClr val="019FE7"/>
      </a:accent6>
      <a:hlink>
        <a:srgbClr val="FFFF99"/>
      </a:hlink>
      <a:folHlink>
        <a:srgbClr val="1C6D9A"/>
      </a:folHlink>
    </a:clrScheme>
    <a:fontScheme name="CS1">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rgbClr val="FF0000"/>
          </a:solidFill>
          <a:prstDash val="solid"/>
          <a:round/>
          <a:headEnd type="none" w="sm" len="sm"/>
          <a:tailEnd type="triangl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rgbClr val="FF0000"/>
          </a:solidFill>
          <a:prstDash val="solid"/>
          <a:round/>
          <a:headEnd type="none" w="sm" len="sm"/>
          <a:tailEnd type="triangl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CS1 1">
        <a:dk1>
          <a:srgbClr val="001932"/>
        </a:dk1>
        <a:lt1>
          <a:srgbClr val="FFFFFF"/>
        </a:lt1>
        <a:dk2>
          <a:srgbClr val="2181B7"/>
        </a:dk2>
        <a:lt2>
          <a:srgbClr val="CCFFFF"/>
        </a:lt2>
        <a:accent1>
          <a:srgbClr val="99FFCC"/>
        </a:accent1>
        <a:accent2>
          <a:srgbClr val="01B0FF"/>
        </a:accent2>
        <a:accent3>
          <a:srgbClr val="ABC1D8"/>
        </a:accent3>
        <a:accent4>
          <a:srgbClr val="DADADA"/>
        </a:accent4>
        <a:accent5>
          <a:srgbClr val="CAFFE2"/>
        </a:accent5>
        <a:accent6>
          <a:srgbClr val="019FE7"/>
        </a:accent6>
        <a:hlink>
          <a:srgbClr val="6666FF"/>
        </a:hlink>
        <a:folHlink>
          <a:srgbClr val="1C6D9A"/>
        </a:folHlink>
      </a:clrScheme>
      <a:clrMap bg1="dk2" tx1="lt1" bg2="dk1" tx2="lt2" accent1="accent1" accent2="accent2" accent3="accent3" accent4="accent4" accent5="accent5" accent6="accent6" hlink="hlink" folHlink="folHlink"/>
    </a:extraClrScheme>
    <a:extraClrScheme>
      <a:clrScheme name="CS1 2">
        <a:dk1>
          <a:srgbClr val="000000"/>
        </a:dk1>
        <a:lt1>
          <a:srgbClr val="FFFFFF"/>
        </a:lt1>
        <a:dk2>
          <a:srgbClr val="000066"/>
        </a:dk2>
        <a:lt2>
          <a:srgbClr val="969696"/>
        </a:lt2>
        <a:accent1>
          <a:srgbClr val="666699"/>
        </a:accent1>
        <a:accent2>
          <a:srgbClr val="CCCCFF"/>
        </a:accent2>
        <a:accent3>
          <a:srgbClr val="FFFFFF"/>
        </a:accent3>
        <a:accent4>
          <a:srgbClr val="000000"/>
        </a:accent4>
        <a:accent5>
          <a:srgbClr val="B8B8CA"/>
        </a:accent5>
        <a:accent6>
          <a:srgbClr val="B9B9E7"/>
        </a:accent6>
        <a:hlink>
          <a:srgbClr val="CC00CC"/>
        </a:hlink>
        <a:folHlink>
          <a:srgbClr val="EAEAEA"/>
        </a:folHlink>
      </a:clrScheme>
      <a:clrMap bg1="lt1" tx1="dk1" bg2="lt2" tx2="dk2" accent1="accent1" accent2="accent2" accent3="accent3" accent4="accent4" accent5="accent5" accent6="accent6" hlink="hlink" folHlink="folHlink"/>
    </a:extraClrScheme>
    <a:extraClrScheme>
      <a:clrScheme name="CS1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S1 4">
        <a:dk1>
          <a:srgbClr val="000000"/>
        </a:dk1>
        <a:lt1>
          <a:srgbClr val="FFFFCC"/>
        </a:lt1>
        <a:dk2>
          <a:srgbClr val="FF6600"/>
        </a:dk2>
        <a:lt2>
          <a:srgbClr val="333300"/>
        </a:lt2>
        <a:accent1>
          <a:srgbClr val="800000"/>
        </a:accent1>
        <a:accent2>
          <a:srgbClr val="CC6600"/>
        </a:accent2>
        <a:accent3>
          <a:srgbClr val="FFFFE2"/>
        </a:accent3>
        <a:accent4>
          <a:srgbClr val="000000"/>
        </a:accent4>
        <a:accent5>
          <a:srgbClr val="C0AAAA"/>
        </a:accent5>
        <a:accent6>
          <a:srgbClr val="B95C00"/>
        </a:accent6>
        <a:hlink>
          <a:srgbClr val="808000"/>
        </a:hlink>
        <a:folHlink>
          <a:srgbClr val="FFCC66"/>
        </a:folHlink>
      </a:clrScheme>
      <a:clrMap bg1="lt1" tx1="dk1" bg2="lt2" tx2="dk2" accent1="accent1" accent2="accent2" accent3="accent3" accent4="accent4" accent5="accent5" accent6="accent6" hlink="hlink" folHlink="folHlink"/>
    </a:extraClrScheme>
    <a:extraClrScheme>
      <a:clrScheme name="CS1 5">
        <a:dk1>
          <a:srgbClr val="1C3956"/>
        </a:dk1>
        <a:lt1>
          <a:srgbClr val="FFFFFF"/>
        </a:lt1>
        <a:dk2>
          <a:srgbClr val="003366"/>
        </a:dk2>
        <a:lt2>
          <a:srgbClr val="DDDDDD"/>
        </a:lt2>
        <a:accent1>
          <a:srgbClr val="3D7CBB"/>
        </a:accent1>
        <a:accent2>
          <a:srgbClr val="00152A"/>
        </a:accent2>
        <a:accent3>
          <a:srgbClr val="AAADB8"/>
        </a:accent3>
        <a:accent4>
          <a:srgbClr val="DADADA"/>
        </a:accent4>
        <a:accent5>
          <a:srgbClr val="AFBFDA"/>
        </a:accent5>
        <a:accent6>
          <a:srgbClr val="001225"/>
        </a:accent6>
        <a:hlink>
          <a:srgbClr val="33CCCC"/>
        </a:hlink>
        <a:folHlink>
          <a:srgbClr val="96B9DC"/>
        </a:folHlink>
      </a:clrScheme>
      <a:clrMap bg1="dk2" tx1="lt1" bg2="dk1" tx2="lt2" accent1="accent1" accent2="accent2" accent3="accent3" accent4="accent4" accent5="accent5" accent6="accent6" hlink="hlink" folHlink="folHlink"/>
    </a:extraClrScheme>
    <a:extraClrScheme>
      <a:clrScheme name="CS1 6">
        <a:dk1>
          <a:srgbClr val="000000"/>
        </a:dk1>
        <a:lt1>
          <a:srgbClr val="FFFFFF"/>
        </a:lt1>
        <a:dk2>
          <a:srgbClr val="440044"/>
        </a:dk2>
        <a:lt2>
          <a:srgbClr val="491D49"/>
        </a:lt2>
        <a:accent1>
          <a:srgbClr val="9D9DBD"/>
        </a:accent1>
        <a:accent2>
          <a:srgbClr val="14213C"/>
        </a:accent2>
        <a:accent3>
          <a:srgbClr val="FFFFFF"/>
        </a:accent3>
        <a:accent4>
          <a:srgbClr val="000000"/>
        </a:accent4>
        <a:accent5>
          <a:srgbClr val="CCCCDB"/>
        </a:accent5>
        <a:accent6>
          <a:srgbClr val="111D35"/>
        </a:accent6>
        <a:hlink>
          <a:srgbClr val="666699"/>
        </a:hlink>
        <a:folHlink>
          <a:srgbClr val="DBDBF1"/>
        </a:folHlink>
      </a:clrScheme>
      <a:clrMap bg1="lt1" tx1="dk1" bg2="lt2" tx2="dk2" accent1="accent1" accent2="accent2" accent3="accent3" accent4="accent4" accent5="accent5" accent6="accent6" hlink="hlink" folHlink="folHlink"/>
    </a:extraClrScheme>
    <a:extraClrScheme>
      <a:clrScheme name="CS1 7">
        <a:dk1>
          <a:srgbClr val="000000"/>
        </a:dk1>
        <a:lt1>
          <a:srgbClr val="FFFFFF"/>
        </a:lt1>
        <a:dk2>
          <a:srgbClr val="000000"/>
        </a:dk2>
        <a:lt2>
          <a:srgbClr val="001A00"/>
        </a:lt2>
        <a:accent1>
          <a:srgbClr val="339966"/>
        </a:accent1>
        <a:accent2>
          <a:srgbClr val="003300"/>
        </a:accent2>
        <a:accent3>
          <a:srgbClr val="FFFFFF"/>
        </a:accent3>
        <a:accent4>
          <a:srgbClr val="000000"/>
        </a:accent4>
        <a:accent5>
          <a:srgbClr val="ADCAB8"/>
        </a:accent5>
        <a:accent6>
          <a:srgbClr val="002D00"/>
        </a:accent6>
        <a:hlink>
          <a:srgbClr val="FF9933"/>
        </a:hlink>
        <a:folHlink>
          <a:srgbClr val="AFE9CC"/>
        </a:folHlink>
      </a:clrScheme>
      <a:clrMap bg1="lt1" tx1="dk1" bg2="lt2" tx2="dk2" accent1="accent1" accent2="accent2" accent3="accent3" accent4="accent4" accent5="accent5" accent6="accent6" hlink="hlink" folHlink="folHlink"/>
    </a:extraClrScheme>
    <a:extraClrScheme>
      <a:clrScheme name="CS1 8">
        <a:dk1>
          <a:srgbClr val="000000"/>
        </a:dk1>
        <a:lt1>
          <a:srgbClr val="FFFFFF"/>
        </a:lt1>
        <a:dk2>
          <a:srgbClr val="000000"/>
        </a:dk2>
        <a:lt2>
          <a:srgbClr val="FFCC00"/>
        </a:lt2>
        <a:accent1>
          <a:srgbClr val="FF9900"/>
        </a:accent1>
        <a:accent2>
          <a:srgbClr val="D60093"/>
        </a:accent2>
        <a:accent3>
          <a:srgbClr val="AAAAAA"/>
        </a:accent3>
        <a:accent4>
          <a:srgbClr val="DADADA"/>
        </a:accent4>
        <a:accent5>
          <a:srgbClr val="FFCAAA"/>
        </a:accent5>
        <a:accent6>
          <a:srgbClr val="C20085"/>
        </a:accent6>
        <a:hlink>
          <a:srgbClr val="9966FF"/>
        </a:hlink>
        <a:folHlink>
          <a:srgbClr val="80808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original</Template>
  <TotalTime>19081</TotalTime>
  <Words>5061</Words>
  <Application>Microsoft Office PowerPoint</Application>
  <PresentationFormat>全屏显示(4:3)</PresentationFormat>
  <Paragraphs>493</Paragraphs>
  <Slides>58</Slides>
  <Notes>27</Notes>
  <HiddenSlides>0</HiddenSlides>
  <MMClips>1</MMClips>
  <ScaleCrop>false</ScaleCrop>
  <HeadingPairs>
    <vt:vector size="8" baseType="variant">
      <vt:variant>
        <vt:lpstr>已用的字体</vt:lpstr>
      </vt:variant>
      <vt:variant>
        <vt:i4>19</vt:i4>
      </vt:variant>
      <vt:variant>
        <vt:lpstr>主题</vt:lpstr>
      </vt:variant>
      <vt:variant>
        <vt:i4>2</vt:i4>
      </vt:variant>
      <vt:variant>
        <vt:lpstr>嵌入 OLE 服务器</vt:lpstr>
      </vt:variant>
      <vt:variant>
        <vt:i4>2</vt:i4>
      </vt:variant>
      <vt:variant>
        <vt:lpstr>幻灯片标题</vt:lpstr>
      </vt:variant>
      <vt:variant>
        <vt:i4>58</vt:i4>
      </vt:variant>
    </vt:vector>
  </HeadingPairs>
  <TitlesOfParts>
    <vt:vector size="81" baseType="lpstr">
      <vt:lpstr>Arial Unicode MS</vt:lpstr>
      <vt:lpstr>Monotype Sorts</vt:lpstr>
      <vt:lpstr>WP MathA</vt:lpstr>
      <vt:lpstr>ヒラギノ角ゴ Pro W3</vt:lpstr>
      <vt:lpstr>黑体</vt:lpstr>
      <vt:lpstr>华文琥珀</vt:lpstr>
      <vt:lpstr>华文新魏</vt:lpstr>
      <vt:lpstr>隶书</vt:lpstr>
      <vt:lpstr>宋体</vt:lpstr>
      <vt:lpstr>Arial</vt:lpstr>
      <vt:lpstr>Arial Narrow</vt:lpstr>
      <vt:lpstr>Calibri</vt:lpstr>
      <vt:lpstr>Cambria Math</vt:lpstr>
      <vt:lpstr>Comic Sans MS</vt:lpstr>
      <vt:lpstr>Symbol</vt:lpstr>
      <vt:lpstr>Tahoma</vt:lpstr>
      <vt:lpstr>Times New Roman</vt:lpstr>
      <vt:lpstr>Verdana</vt:lpstr>
      <vt:lpstr>Wingdings</vt:lpstr>
      <vt:lpstr>Introduction to Algorithm</vt:lpstr>
      <vt:lpstr>自定义设计方案</vt:lpstr>
      <vt:lpstr>Equation</vt:lpstr>
      <vt:lpstr>公式</vt:lpstr>
      <vt:lpstr>算法设计与分析</vt:lpstr>
      <vt:lpstr>基本情况</vt:lpstr>
      <vt:lpstr>关于实验课的说明</vt:lpstr>
      <vt:lpstr>关于期末考试</vt:lpstr>
      <vt:lpstr>课程群</vt:lpstr>
      <vt:lpstr>教材</vt:lpstr>
      <vt:lpstr>主要内容</vt:lpstr>
      <vt:lpstr>从腾讯的一道面试题说起</vt:lpstr>
      <vt:lpstr>答案</vt:lpstr>
      <vt:lpstr>为什么他能想到，我想不到？</vt:lpstr>
      <vt:lpstr>这个问题与算法的关系</vt:lpstr>
      <vt:lpstr>为什么要学习算法？</vt:lpstr>
      <vt:lpstr>第一章 算法复杂度分析</vt:lpstr>
      <vt:lpstr>1.1 算法基本概念 —什么是算法？</vt:lpstr>
      <vt:lpstr>1.1 算法基本概念 —算法</vt:lpstr>
      <vt:lpstr>1.1 算法基本概念—问题求解过程</vt:lpstr>
      <vt:lpstr>1.1 算法基本概念—算法分析 (1) </vt:lpstr>
      <vt:lpstr>1.2 插入排序 (1)</vt:lpstr>
      <vt:lpstr>PowerPoint 演示文稿</vt:lpstr>
      <vt:lpstr>1.2 插入排序 (2)</vt:lpstr>
      <vt:lpstr>1.2 分析插入排序算法 (1)</vt:lpstr>
      <vt:lpstr>1.2 分析插入排序算法 (2)</vt:lpstr>
      <vt:lpstr>1.2 分析插入排序算法 (3)</vt:lpstr>
      <vt:lpstr>1.2 分析插入排序算法 (4)</vt:lpstr>
      <vt:lpstr>1.2 分析插入排序算法 (5)</vt:lpstr>
      <vt:lpstr>1.2 分析插入排序算法 (6)</vt:lpstr>
      <vt:lpstr>1.2 分析插入排序算法 (7)</vt:lpstr>
      <vt:lpstr>1.2 分析插入排序算法 (8)</vt:lpstr>
      <vt:lpstr>算法分析 (2) </vt:lpstr>
      <vt:lpstr>算法分析 (3) </vt:lpstr>
      <vt:lpstr>1.3 渐近记号 — 基本的效率类型 (1)</vt:lpstr>
      <vt:lpstr>1. 3 渐近记号 — 基本的效率类型 (2)</vt:lpstr>
      <vt:lpstr>1.3 渐近记号 — O记号 (1)</vt:lpstr>
      <vt:lpstr>1.3 渐近记号 —O记号 (2)</vt:lpstr>
      <vt:lpstr>1.3 渐近记号 —记号 (1)</vt:lpstr>
      <vt:lpstr>1.3 渐近记号 —记号 (2)</vt:lpstr>
      <vt:lpstr>1.3 渐近记号 —记号 (1)</vt:lpstr>
      <vt:lpstr>1.3 渐近记号 —记号 (2)</vt:lpstr>
      <vt:lpstr>1.3 渐近记号 —记号 (3)</vt:lpstr>
      <vt:lpstr>1.3 渐近记号 —记号 (4)</vt:lpstr>
      <vt:lpstr>1.3 渐近记号 —性质 (1)</vt:lpstr>
      <vt:lpstr>1.3 渐近记号 — 性质 (2)</vt:lpstr>
      <vt:lpstr>1.3 渐近记号 — 性质 (3)</vt:lpstr>
      <vt:lpstr>1.3 渐近记号 — 性质 (4)</vt:lpstr>
      <vt:lpstr>1.3 渐近记号 — 常用函数 (1)</vt:lpstr>
      <vt:lpstr>例1：代码效率分析</vt:lpstr>
      <vt:lpstr>例2 :代码效率分析</vt:lpstr>
      <vt:lpstr>例3 :代码效率分析</vt:lpstr>
      <vt:lpstr>例2：考虑元素唯一性问题的效率</vt:lpstr>
      <vt:lpstr>例：考虑元素唯一性问题的效率</vt:lpstr>
      <vt:lpstr>思考题</vt:lpstr>
      <vt:lpstr>例：找到我的门</vt:lpstr>
      <vt:lpstr>PowerPoint 演示文稿</vt:lpstr>
      <vt:lpstr>例3：带锁的门</vt:lpstr>
      <vt:lpstr>带锁的门</vt:lpstr>
      <vt:lpstr>PowerPoint 演示文稿</vt:lpstr>
      <vt:lpstr>完美解： </vt:lpstr>
      <vt:lpstr>总开关次数</vt:lpstr>
    </vt:vector>
  </TitlesOfParts>
  <Company>SUNY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1: INTRODUCTION</dc:title>
  <dc:creator>SUNY Learning Network</dc:creator>
  <cp:lastModifiedBy>Yang</cp:lastModifiedBy>
  <cp:revision>823</cp:revision>
  <dcterms:created xsi:type="dcterms:W3CDTF">1998-05-26T01:10:06Z</dcterms:created>
  <dcterms:modified xsi:type="dcterms:W3CDTF">2023-02-20T04:23:25Z</dcterms:modified>
</cp:coreProperties>
</file>